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4"/>
  </p:sldMasterIdLst>
  <p:notesMasterIdLst>
    <p:notesMasterId r:id="rId23"/>
  </p:notesMasterIdLst>
  <p:handoutMasterIdLst>
    <p:handoutMasterId r:id="rId24"/>
  </p:handoutMasterIdLst>
  <p:sldIdLst>
    <p:sldId id="256" r:id="rId5"/>
    <p:sldId id="257" r:id="rId6"/>
    <p:sldId id="280" r:id="rId7"/>
    <p:sldId id="258" r:id="rId8"/>
    <p:sldId id="267" r:id="rId9"/>
    <p:sldId id="276" r:id="rId10"/>
    <p:sldId id="260" r:id="rId11"/>
    <p:sldId id="261" r:id="rId12"/>
    <p:sldId id="266" r:id="rId13"/>
    <p:sldId id="265" r:id="rId14"/>
    <p:sldId id="271" r:id="rId15"/>
    <p:sldId id="262" r:id="rId16"/>
    <p:sldId id="263" r:id="rId17"/>
    <p:sldId id="264" r:id="rId18"/>
    <p:sldId id="278" r:id="rId19"/>
    <p:sldId id="274" r:id="rId20"/>
    <p:sldId id="279" r:id="rId21"/>
    <p:sldId id="281"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autoAdjust="0"/>
    <p:restoredTop sz="94563" autoAdjust="0"/>
  </p:normalViewPr>
  <p:slideViewPr>
    <p:cSldViewPr>
      <p:cViewPr varScale="1">
        <p:scale>
          <a:sx n="68" d="100"/>
          <a:sy n="68" d="100"/>
        </p:scale>
        <p:origin x="-1224" y="-108"/>
      </p:cViewPr>
      <p:guideLst>
        <p:guide orient="horz" pos="2160"/>
        <p:guide pos="2880"/>
      </p:guideLst>
    </p:cSldViewPr>
  </p:slideViewPr>
  <p:outlineViewPr>
    <p:cViewPr>
      <p:scale>
        <a:sx n="33" d="100"/>
        <a:sy n="33" d="100"/>
      </p:scale>
      <p:origin x="0" y="1644"/>
    </p:cViewPr>
  </p:outlineViewPr>
  <p:notesTextViewPr>
    <p:cViewPr>
      <p:scale>
        <a:sx n="1" d="1"/>
        <a:sy n="1" d="1"/>
      </p:scale>
      <p:origin x="0" y="0"/>
    </p:cViewPr>
  </p:notesTextViewPr>
  <p:sorterViewPr>
    <p:cViewPr>
      <p:scale>
        <a:sx n="66" d="100"/>
        <a:sy n="66" d="100"/>
      </p:scale>
      <p:origin x="0" y="0"/>
    </p:cViewPr>
  </p:sorterViewPr>
  <p:notesViewPr>
    <p:cSldViewPr>
      <p:cViewPr>
        <p:scale>
          <a:sx n="100" d="100"/>
          <a:sy n="100" d="100"/>
        </p:scale>
        <p:origin x="-1584" y="21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AE42471-7B1B-471B-A21D-A73BA08FE8B9}" type="datetimeFigureOut">
              <a:rPr lang="en-US" smtClean="0"/>
              <a:pPr/>
              <a:t>2/1/2017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DC4C509-325D-4E9C-8793-65C95DC5FF6A}" type="slidenum">
              <a:rPr lang="en-US" smtClean="0"/>
              <a:pPr/>
              <a:t>‹#›</a:t>
            </a:fld>
            <a:endParaRPr lang="en-US" dirty="0"/>
          </a:p>
        </p:txBody>
      </p:sp>
    </p:spTree>
    <p:extLst>
      <p:ext uri="{BB962C8B-B14F-4D97-AF65-F5344CB8AC3E}">
        <p14:creationId xmlns:p14="http://schemas.microsoft.com/office/powerpoint/2010/main" val="42277686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35B17FF-F82C-4764-8BA0-0C4278D8C8A7}" type="datetimeFigureOut">
              <a:rPr lang="en-US" smtClean="0"/>
              <a:pPr/>
              <a:t>2/1/2017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FEBCD73-6099-4681-ADB8-AF87845D2029}" type="slidenum">
              <a:rPr lang="en-US" smtClean="0"/>
              <a:pPr/>
              <a:t>‹#›</a:t>
            </a:fld>
            <a:endParaRPr lang="en-US" dirty="0"/>
          </a:p>
        </p:txBody>
      </p:sp>
    </p:spTree>
    <p:extLst>
      <p:ext uri="{BB962C8B-B14F-4D97-AF65-F5344CB8AC3E}">
        <p14:creationId xmlns:p14="http://schemas.microsoft.com/office/powerpoint/2010/main" val="16228174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1</a:t>
            </a:fld>
            <a:endParaRPr lang="en-US" dirty="0"/>
          </a:p>
        </p:txBody>
      </p:sp>
    </p:spTree>
    <p:extLst>
      <p:ext uri="{BB962C8B-B14F-4D97-AF65-F5344CB8AC3E}">
        <p14:creationId xmlns:p14="http://schemas.microsoft.com/office/powerpoint/2010/main" val="1965508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ALISON – </a:t>
            </a:r>
          </a:p>
          <a:p>
            <a:endParaRPr lang="en-US" dirty="0"/>
          </a:p>
          <a:p>
            <a:r>
              <a:rPr lang="en-US" dirty="0" smtClean="0"/>
              <a:t>With the entire Circulation Department being declared redundant and without the Union’s permission to</a:t>
            </a:r>
            <a:r>
              <a:rPr lang="en-US" baseline="0" dirty="0" smtClean="0"/>
              <a:t> violate the current Collective Agreement, Management would have</a:t>
            </a:r>
            <a:r>
              <a:rPr lang="en-US" dirty="0" smtClean="0"/>
              <a:t> no choice but to</a:t>
            </a:r>
            <a:r>
              <a:rPr lang="en-US" baseline="0" dirty="0" smtClean="0"/>
              <a:t> layoff staff in order of seniority.</a:t>
            </a:r>
          </a:p>
          <a:p>
            <a:endParaRPr lang="en-US" baseline="0" dirty="0" smtClean="0"/>
          </a:p>
          <a:p>
            <a:r>
              <a:rPr lang="en-US" baseline="0" dirty="0" smtClean="0"/>
              <a:t> In addition, if Management  proceeded with lay-offs, they’d promised</a:t>
            </a:r>
            <a:r>
              <a:rPr lang="en-US" dirty="0" smtClean="0"/>
              <a:t> to move forward with less Material Handler positions than if the Union accepted their realignment plan. In a nutshell, this meant that not every one of the 14 staff laid off would</a:t>
            </a:r>
            <a:r>
              <a:rPr lang="en-US" baseline="0" dirty="0" smtClean="0"/>
              <a:t> be recalled</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DFEBCD73-6099-4681-ADB8-AF87845D2029}" type="slidenum">
              <a:rPr lang="en-US" smtClean="0"/>
              <a:pPr/>
              <a:t>10</a:t>
            </a:fld>
            <a:endParaRPr lang="en-US" dirty="0"/>
          </a:p>
        </p:txBody>
      </p:sp>
    </p:spTree>
    <p:extLst>
      <p:ext uri="{BB962C8B-B14F-4D97-AF65-F5344CB8AC3E}">
        <p14:creationId xmlns:p14="http://schemas.microsoft.com/office/powerpoint/2010/main" val="2432021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ALISON – Management responded quickly and a meeting between Management and the Union Executive was arranged for the following afternoon to explain what was going on. </a:t>
            </a:r>
          </a:p>
          <a:p>
            <a:r>
              <a:rPr lang="en-US" dirty="0" smtClean="0"/>
              <a:t>Within two weeks, Management  had drafted a formal realignment plan.</a:t>
            </a:r>
          </a:p>
          <a:p>
            <a:r>
              <a:rPr lang="en-US" baseline="0" dirty="0" smtClean="0"/>
              <a:t> A special Union meeting was </a:t>
            </a:r>
            <a:r>
              <a:rPr lang="en-US" dirty="0" smtClean="0"/>
              <a:t>then</a:t>
            </a:r>
            <a:r>
              <a:rPr lang="en-US" baseline="0" dirty="0" smtClean="0"/>
              <a:t> convened. Questions were raised about</a:t>
            </a:r>
            <a:r>
              <a:rPr lang="en-US" dirty="0" smtClean="0"/>
              <a:t> some important things weren’t addressed by the plan. These concerns included the required submission of vacation requests for the following year (2015) before the actual realignment of departments could take place, the possibility of affected staff being required to change their home branch,  and how the realignment would affect the scheduling of Sunday hours.</a:t>
            </a:r>
          </a:p>
          <a:p>
            <a:r>
              <a:rPr lang="en-US" dirty="0" smtClean="0"/>
              <a:t> Sunday hours are extra hours scheduled on a voluntary basis in order of seniority within a department.  Many staff wish to work Sundays since the hourly rate of pay is higher and in 2014, staff  still had the option to take lieu time instead of pay for Sunday hours worked. As a result of a smaller sized Materials Handling department, there would be less Sunday shifts up for grabs. </a:t>
            </a:r>
          </a:p>
          <a:p>
            <a:r>
              <a:rPr lang="en-US" dirty="0" smtClean="0"/>
              <a:t>Further discussions with Management ensued and then the Union met for a second time. I provided them with answers to their questions from the first meeting and then a vote was held. </a:t>
            </a:r>
            <a:r>
              <a:rPr lang="en-US" dirty="0" smtClean="0">
                <a:solidFill>
                  <a:srgbClr val="FF0000"/>
                </a:solidFill>
              </a:rPr>
              <a:t>Motion/Voted On</a:t>
            </a:r>
          </a:p>
          <a:p>
            <a:r>
              <a:rPr lang="en-US" dirty="0" smtClean="0"/>
              <a:t> It wasn’t unanimous, but the Union voted in </a:t>
            </a:r>
            <a:r>
              <a:rPr lang="en-US" dirty="0" err="1" smtClean="0"/>
              <a:t>favour</a:t>
            </a:r>
            <a:r>
              <a:rPr lang="en-US" dirty="0" smtClean="0">
                <a:solidFill>
                  <a:srgbClr val="FF0000"/>
                </a:solidFill>
              </a:rPr>
              <a:t> </a:t>
            </a:r>
            <a:r>
              <a:rPr lang="en-US" dirty="0" smtClean="0"/>
              <a:t>of allowing Management to  </a:t>
            </a:r>
          </a:p>
          <a:p>
            <a:r>
              <a:rPr lang="en-US" dirty="0" smtClean="0"/>
              <a:t>All in all, the overall reaction from Union members was</a:t>
            </a:r>
            <a:r>
              <a:rPr lang="en-US" b="1" dirty="0" smtClean="0"/>
              <a:t> co-operation</a:t>
            </a:r>
            <a:r>
              <a:rPr lang="en-US" dirty="0" smtClean="0"/>
              <a:t>. Members agreed to the option that caused the least amount of disruption to all.</a:t>
            </a:r>
            <a:endParaRPr lang="en-US" sz="1200" dirty="0" smtClean="0"/>
          </a:p>
        </p:txBody>
      </p:sp>
      <p:sp>
        <p:nvSpPr>
          <p:cNvPr id="4" name="Slide Number Placeholder 3"/>
          <p:cNvSpPr>
            <a:spLocks noGrp="1"/>
          </p:cNvSpPr>
          <p:nvPr>
            <p:ph type="sldNum" sz="quarter" idx="10"/>
          </p:nvPr>
        </p:nvSpPr>
        <p:spPr/>
        <p:txBody>
          <a:bodyPr/>
          <a:lstStyle/>
          <a:p>
            <a:fld id="{DFEBCD73-6099-4681-ADB8-AF87845D2029}" type="slidenum">
              <a:rPr lang="en-US" smtClean="0"/>
              <a:pPr/>
              <a:t>11</a:t>
            </a:fld>
            <a:endParaRPr lang="en-US" dirty="0"/>
          </a:p>
        </p:txBody>
      </p:sp>
    </p:spTree>
    <p:extLst>
      <p:ext uri="{BB962C8B-B14F-4D97-AF65-F5344CB8AC3E}">
        <p14:creationId xmlns:p14="http://schemas.microsoft.com/office/powerpoint/2010/main" val="3231468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 perhaps mention had a perfect plan, a spot for everyone and hoped everyone would comply or be agreeable for it to work., no</a:t>
            </a:r>
            <a:r>
              <a:rPr lang="en-US" baseline="0" dirty="0" smtClean="0"/>
              <a:t> interviews just meetings to go over qualifications of each affected staff member and where they could go.</a:t>
            </a:r>
            <a:endParaRPr lang="en-US"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12</a:t>
            </a:fld>
            <a:endParaRPr lang="en-US" dirty="0"/>
          </a:p>
        </p:txBody>
      </p:sp>
    </p:spTree>
    <p:extLst>
      <p:ext uri="{BB962C8B-B14F-4D97-AF65-F5344CB8AC3E}">
        <p14:creationId xmlns:p14="http://schemas.microsoft.com/office/powerpoint/2010/main" val="3106589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09600"/>
            <a:ext cx="4648200" cy="3486150"/>
          </a:xfrm>
        </p:spPr>
      </p:sp>
      <p:sp>
        <p:nvSpPr>
          <p:cNvPr id="3" name="Notes Placeholder 2"/>
          <p:cNvSpPr>
            <a:spLocks noGrp="1"/>
          </p:cNvSpPr>
          <p:nvPr>
            <p:ph type="body" idx="1"/>
          </p:nvPr>
        </p:nvSpPr>
        <p:spPr/>
        <p:txBody>
          <a:bodyPr/>
          <a:lstStyle/>
          <a:p>
            <a:r>
              <a:rPr lang="en-US" dirty="0" smtClean="0"/>
              <a:t>JULIE - If employee was previously full time, they retained their full time status.</a:t>
            </a:r>
            <a:r>
              <a:rPr lang="en-US" b="1" dirty="0" smtClean="0"/>
              <a:t> With the go ahead received, realignment proceeded  - no competition for positions</a:t>
            </a:r>
            <a:endParaRPr lang="en-US"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13</a:t>
            </a:fld>
            <a:endParaRPr lang="en-US" dirty="0"/>
          </a:p>
        </p:txBody>
      </p:sp>
    </p:spTree>
    <p:extLst>
      <p:ext uri="{BB962C8B-B14F-4D97-AF65-F5344CB8AC3E}">
        <p14:creationId xmlns:p14="http://schemas.microsoft.com/office/powerpoint/2010/main" val="426034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ALISON – </a:t>
            </a:r>
            <a:r>
              <a:rPr lang="en-US" i="1" dirty="0" smtClean="0"/>
              <a:t>There were a few speedbumps along the way. </a:t>
            </a:r>
          </a:p>
          <a:p>
            <a:r>
              <a:rPr lang="en-US" dirty="0" smtClean="0"/>
              <a:t>Some Information Services staff  with part-time hours who had been waiting patiently for a full time position to become available as well as Relief staff for both departments  initially felt resentful.  Remember only the 14 staff members whose Circulation jobs were declared redundant were allowed to move into a new position. So former full-time Circulation staff became full time Public Service Facilitators in the new Public Services department. </a:t>
            </a:r>
          </a:p>
          <a:p>
            <a:endParaRPr lang="en-US" dirty="0" smtClean="0"/>
          </a:p>
          <a:p>
            <a:r>
              <a:rPr lang="en-US" dirty="0" smtClean="0"/>
              <a:t>One could also say the realignment was slightly traumatic for some of the new Material Handlers. After years of working out front on the floor and developing meaningful relationships with long time patrons, they were now relegated to mostly backroom duties out of site and contact with patrons.</a:t>
            </a:r>
          </a:p>
          <a:p>
            <a:endParaRPr lang="en-US" dirty="0" smtClean="0"/>
          </a:p>
          <a:p>
            <a:r>
              <a:rPr lang="en-US" dirty="0" smtClean="0"/>
              <a:t>“New” Public Service Facilitators grappled with new responsibilities – either Circulation duties or Reference and Readers’ Advisory before adequate training could be provided.</a:t>
            </a:r>
          </a:p>
          <a:p>
            <a:endParaRPr lang="en-US" dirty="0" smtClean="0"/>
          </a:p>
          <a:p>
            <a:r>
              <a:rPr lang="en-US" baseline="0" dirty="0" smtClean="0"/>
              <a:t>Longtime former </a:t>
            </a:r>
            <a:r>
              <a:rPr lang="en-US" dirty="0" smtClean="0"/>
              <a:t>I</a:t>
            </a:r>
            <a:r>
              <a:rPr lang="en-US" baseline="0" dirty="0" smtClean="0"/>
              <a:t>nformation </a:t>
            </a:r>
            <a:r>
              <a:rPr lang="en-US" dirty="0" smtClean="0"/>
              <a:t>S</a:t>
            </a:r>
            <a:r>
              <a:rPr lang="en-US" baseline="0" dirty="0" smtClean="0"/>
              <a:t>ervices staff were saddened having to face the new reality that patrons </a:t>
            </a:r>
            <a:r>
              <a:rPr lang="en-US" dirty="0" smtClean="0"/>
              <a:t>were simply not asking as many reference questions as in days gone by. And now having to take on circulation responsibilities, some of the same staff felt undervalued and/or overqualified.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14</a:t>
            </a:fld>
            <a:endParaRPr lang="en-US" dirty="0"/>
          </a:p>
        </p:txBody>
      </p:sp>
    </p:spTree>
    <p:extLst>
      <p:ext uri="{BB962C8B-B14F-4D97-AF65-F5344CB8AC3E}">
        <p14:creationId xmlns:p14="http://schemas.microsoft.com/office/powerpoint/2010/main" val="1253191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Alison – Most definitely, moving to an integrated (single) service desk model has improved our level of customer service. Customer service has been streamlined. It’s now “one stop shopping” at Barrie Public Library . All questions are answered and all services are delivered in one place by any Public Service Facilitator. Prior to the conversion of desks, patrons spent a lot of time bouncing back and forth between the Circulation and Reference Desks. </a:t>
            </a:r>
          </a:p>
          <a:p>
            <a:r>
              <a:rPr lang="en-US" dirty="0" smtClean="0"/>
              <a:t>It appeared that our patrons initially </a:t>
            </a:r>
            <a:r>
              <a:rPr lang="en-US" dirty="0"/>
              <a:t>believed the reference desk was gone and </a:t>
            </a:r>
            <a:r>
              <a:rPr lang="en-US" dirty="0" smtClean="0"/>
              <a:t>so, </a:t>
            </a:r>
            <a:r>
              <a:rPr lang="en-US" dirty="0"/>
              <a:t>for a time we saw a decrease in the number of reference and RA questions we were </a:t>
            </a:r>
            <a:r>
              <a:rPr lang="en-US" dirty="0" smtClean="0"/>
              <a:t>receiving. </a:t>
            </a:r>
            <a:r>
              <a:rPr lang="en-US" dirty="0"/>
              <a:t>Has bounced back though. </a:t>
            </a:r>
          </a:p>
          <a:p>
            <a:endParaRPr lang="en-US" dirty="0" smtClean="0"/>
          </a:p>
          <a:p>
            <a:endParaRPr lang="en-US" dirty="0" smtClean="0"/>
          </a:p>
          <a:p>
            <a:r>
              <a:rPr lang="en-US" dirty="0" smtClean="0"/>
              <a:t>Julie - Librarians spend less time on the Public Service desk – have been able to increase our presence in the community, attending meetings of various groups, planning or participating in local community events resulting in increasing our profile, partnering with local community groups</a:t>
            </a:r>
          </a:p>
          <a:p>
            <a:r>
              <a:rPr lang="en-US" dirty="0" smtClean="0"/>
              <a:t>- Focus on newcomers / immigrants and business</a:t>
            </a:r>
          </a:p>
          <a:p>
            <a:endParaRPr lang="en-US"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15</a:t>
            </a:fld>
            <a:endParaRPr lang="en-US" dirty="0"/>
          </a:p>
        </p:txBody>
      </p:sp>
    </p:spTree>
    <p:extLst>
      <p:ext uri="{BB962C8B-B14F-4D97-AF65-F5344CB8AC3E}">
        <p14:creationId xmlns:p14="http://schemas.microsoft.com/office/powerpoint/2010/main" val="4139749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9600"/>
            <a:ext cx="5608320" cy="4343400"/>
          </a:xfrm>
        </p:spPr>
        <p:txBody>
          <a:bodyPr/>
          <a:lstStyle/>
          <a:p>
            <a:r>
              <a:rPr lang="en-US" dirty="0" smtClean="0"/>
              <a:t> JULIE - Blocking</a:t>
            </a:r>
            <a:r>
              <a:rPr lang="en-US" baseline="0" dirty="0" smtClean="0"/>
              <a:t> off time applies to both managers and staff. A block of time would have allowed for consistent staff training and we sometimes ran into a wall when a manager was needed (talking to staff, training, etc.) but was taking time off. Also staff moving into new roles had previously approved vacation which conflicted with vacation in their new department</a:t>
            </a:r>
          </a:p>
          <a:p>
            <a:endParaRPr lang="en-US" dirty="0" smtClean="0"/>
          </a:p>
          <a:p>
            <a:r>
              <a:rPr lang="en-US" dirty="0" smtClean="0"/>
              <a:t>Alison: Management intended to provide training on reference, circulation and the new ILS before the switch. But, when push came to shove, it proved practically impossible to provide a reasonable amount of training in a such a short period of time with so many part-time schedules, programming commitments, days off, and vacations. Staff only received the barest of training on the new ILS. In order to make up for the lack of training prior to the switch, management was careful to always schedule former circulation and reference staff together on the service desk. That way, they could help each other as they went along.</a:t>
            </a:r>
          </a:p>
          <a:p>
            <a:r>
              <a:rPr lang="en-US" dirty="0" smtClean="0"/>
              <a:t> </a:t>
            </a:r>
          </a:p>
          <a:p>
            <a:r>
              <a:rPr lang="en-US" b="1" dirty="0" smtClean="0"/>
              <a:t>Julie - </a:t>
            </a:r>
            <a:endParaRPr lang="en-US" dirty="0" smtClean="0"/>
          </a:p>
          <a:p>
            <a:r>
              <a:rPr lang="en-US" dirty="0" smtClean="0"/>
              <a:t>Alison: Hindsight is always 20/20 but advance notice of the impending switch to  the integrated desk to our patrons should have been done whether by newsletter, press release, or word of mouth. From the Public’s perspective, the switch literally happened over night.  Surprisingly, a huge number of regular patrons expressed concern over and/or outrage that library staff had lost their jobs when suddenly they no longer saw some of their favourite “library ladies.” New Public Services staff spent a lot of time reassuring patrons no jobs had been lost in the transition.</a:t>
            </a:r>
            <a:endParaRPr lang="en-US"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16</a:t>
            </a:fld>
            <a:endParaRPr lang="en-US" dirty="0"/>
          </a:p>
        </p:txBody>
      </p:sp>
    </p:spTree>
    <p:extLst>
      <p:ext uri="{BB962C8B-B14F-4D97-AF65-F5344CB8AC3E}">
        <p14:creationId xmlns:p14="http://schemas.microsoft.com/office/powerpoint/2010/main" val="1385190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EBCD73-6099-4681-ADB8-AF87845D2029}" type="slidenum">
              <a:rPr lang="en-US" smtClean="0"/>
              <a:pPr/>
              <a:t>17</a:t>
            </a:fld>
            <a:endParaRPr lang="en-US" dirty="0"/>
          </a:p>
        </p:txBody>
      </p:sp>
    </p:spTree>
    <p:extLst>
      <p:ext uri="{BB962C8B-B14F-4D97-AF65-F5344CB8AC3E}">
        <p14:creationId xmlns:p14="http://schemas.microsoft.com/office/powerpoint/2010/main" val="26232594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BCD73-6099-4681-ADB8-AF87845D2029}"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419600"/>
            <a:ext cx="5608320" cy="4183380"/>
          </a:xfrm>
        </p:spPr>
        <p:txBody>
          <a:bodyPr/>
          <a:lstStyle/>
          <a:p>
            <a:r>
              <a:rPr lang="en-US" dirty="0" smtClean="0"/>
              <a:t>ALISON – Two little words…..</a:t>
            </a:r>
            <a:endParaRPr lang="en-US"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2</a:t>
            </a:fld>
            <a:endParaRPr lang="en-US" dirty="0"/>
          </a:p>
        </p:txBody>
      </p:sp>
    </p:spTree>
    <p:extLst>
      <p:ext uri="{BB962C8B-B14F-4D97-AF65-F5344CB8AC3E}">
        <p14:creationId xmlns:p14="http://schemas.microsoft.com/office/powerpoint/2010/main" val="3251657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ALISON</a:t>
            </a:r>
            <a:r>
              <a:rPr lang="en-US" dirty="0" smtClean="0"/>
              <a:t> –“staff realignment” - Two words overlooked in error by Management when approving their minutes from a recent Management Meeting. Two little words was all it took to send the workplace rumour mill  into overdrive. To spark fear and mass hysteria among staff. Ok, maybe not mass hysteria, but certainly concern and uncertainty about what these two words could possibly mean.</a:t>
            </a:r>
            <a:r>
              <a:rPr lang="en-US" baseline="0" dirty="0" smtClean="0"/>
              <a:t> </a:t>
            </a:r>
          </a:p>
          <a:p>
            <a:r>
              <a:rPr lang="en-US" baseline="0" dirty="0" smtClean="0"/>
              <a:t>Barrie Public Library is a unionized workplace. And so, as  head of the </a:t>
            </a:r>
            <a:r>
              <a:rPr lang="en-US" dirty="0" smtClean="0"/>
              <a:t>Library Unit of </a:t>
            </a:r>
            <a:r>
              <a:rPr lang="en-US" baseline="0" dirty="0" smtClean="0"/>
              <a:t>CUPE</a:t>
            </a:r>
            <a:r>
              <a:rPr lang="en-US" dirty="0" smtClean="0"/>
              <a:t> L</a:t>
            </a:r>
            <a:r>
              <a:rPr lang="en-US" baseline="0" dirty="0" smtClean="0"/>
              <a:t>ocal 2380 at the time, it fell to me to determine as quickly as possible what exactly</a:t>
            </a:r>
            <a:r>
              <a:rPr lang="en-US" dirty="0" smtClean="0"/>
              <a:t> was meant by</a:t>
            </a:r>
            <a:r>
              <a:rPr lang="en-US" baseline="0" dirty="0" smtClean="0"/>
              <a:t> “staff realignment.”</a:t>
            </a:r>
            <a:endParaRPr lang="en-US"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3</a:t>
            </a:fld>
            <a:endParaRPr lang="en-US" dirty="0"/>
          </a:p>
        </p:txBody>
      </p:sp>
    </p:spTree>
    <p:extLst>
      <p:ext uri="{BB962C8B-B14F-4D97-AF65-F5344CB8AC3E}">
        <p14:creationId xmlns:p14="http://schemas.microsoft.com/office/powerpoint/2010/main" val="1286831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JULIE –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Management Team had in fact been planning the move to a single service desk since March 2014 when we decided to adopt the Community-Led Library model and provide an optimal customer service experience to patrons</a:t>
            </a:r>
          </a:p>
          <a:p>
            <a:endParaRPr lang="en-US" b="1" dirty="0" smtClean="0"/>
          </a:p>
          <a:p>
            <a:r>
              <a:rPr lang="en-US" b="1" dirty="0" smtClean="0"/>
              <a:t>With a new service model, this would free up librarians to be out more</a:t>
            </a:r>
            <a:r>
              <a:rPr lang="en-US" b="1" baseline="0" dirty="0" smtClean="0"/>
              <a:t> and spend  less time at ref desk.</a:t>
            </a:r>
          </a:p>
          <a:p>
            <a:endParaRPr lang="en-US" b="1" dirty="0"/>
          </a:p>
          <a:p>
            <a:r>
              <a:rPr lang="en-US" b="1" baseline="0" dirty="0" smtClean="0"/>
              <a:t>This</a:t>
            </a:r>
            <a:r>
              <a:rPr lang="en-US" b="1" dirty="0" smtClean="0"/>
              <a:t> meant we </a:t>
            </a:r>
            <a:r>
              <a:rPr lang="en-US" b="1" baseline="0" dirty="0" smtClean="0"/>
              <a:t>needed</a:t>
            </a:r>
            <a:r>
              <a:rPr lang="en-US" b="1" dirty="0" smtClean="0"/>
              <a:t> more </a:t>
            </a:r>
            <a:r>
              <a:rPr lang="en-US" b="1" baseline="0" dirty="0" smtClean="0"/>
              <a:t>bodies at</a:t>
            </a:r>
            <a:r>
              <a:rPr lang="en-US" b="1" dirty="0" smtClean="0"/>
              <a:t> the public service desk</a:t>
            </a:r>
            <a:r>
              <a:rPr lang="en-US" b="1" baseline="0" dirty="0" smtClean="0"/>
              <a:t>, take from qualified </a:t>
            </a:r>
            <a:r>
              <a:rPr lang="en-US" b="1" baseline="0" dirty="0" err="1" smtClean="0"/>
              <a:t>circ</a:t>
            </a:r>
            <a:r>
              <a:rPr lang="en-US" b="1" baseline="0" dirty="0" smtClean="0"/>
              <a:t> staff.</a:t>
            </a:r>
          </a:p>
          <a:p>
            <a:endParaRPr lang="en-US" b="1"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4</a:t>
            </a:fld>
            <a:endParaRPr lang="en-US" dirty="0"/>
          </a:p>
        </p:txBody>
      </p:sp>
    </p:spTree>
    <p:extLst>
      <p:ext uri="{BB962C8B-B14F-4D97-AF65-F5344CB8AC3E}">
        <p14:creationId xmlns:p14="http://schemas.microsoft.com/office/powerpoint/2010/main" val="2160156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 Service Delivery Assistant was</a:t>
            </a:r>
            <a:r>
              <a:rPr lang="en-US" baseline="0" dirty="0" smtClean="0"/>
              <a:t> a newly created position – ½ time on public service desk, ½ time scheduling public service desks. The other positions were Public Service Facilitator, Material Handling Lead and Material Handling Clerk. In addition, management met many times with union representatives and individual staff members. Numerous letters and emails were written and sent. Inform staff of successful candidates. Hire a Service Delivery Assistant first </a:t>
            </a:r>
          </a:p>
          <a:p>
            <a:r>
              <a:rPr lang="en-US" baseline="0" dirty="0" smtClean="0"/>
              <a:t>Hire more Public Service Facilitators (qualified and grandfathered circulation staff)</a:t>
            </a:r>
          </a:p>
          <a:p>
            <a:r>
              <a:rPr lang="en-US" baseline="0" dirty="0" smtClean="0"/>
              <a:t>Offer “backroom” positions to staff not transferring to Public Service</a:t>
            </a:r>
          </a:p>
          <a:p>
            <a:r>
              <a:rPr lang="en-US" baseline="0" dirty="0" smtClean="0"/>
              <a:t>Meet with former Information Services staff who are now called Public Service Facilitators to discuss additional tasks and provide new job descriptions</a:t>
            </a:r>
          </a:p>
          <a:p>
            <a:endParaRPr lang="en-US"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5</a:t>
            </a:fld>
            <a:endParaRPr lang="en-US" dirty="0"/>
          </a:p>
        </p:txBody>
      </p:sp>
    </p:spTree>
    <p:extLst>
      <p:ext uri="{BB962C8B-B14F-4D97-AF65-F5344CB8AC3E}">
        <p14:creationId xmlns:p14="http://schemas.microsoft.com/office/powerpoint/2010/main" val="1889784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Alison: Here we have a visual representation of the</a:t>
            </a:r>
            <a:r>
              <a:rPr lang="en-US" baseline="0" dirty="0" smtClean="0"/>
              <a:t> realignment of staff whose positions (Circulation) were declared redundant – 14 staff in total.</a:t>
            </a:r>
          </a:p>
          <a:p>
            <a:r>
              <a:rPr lang="en-US" baseline="0" dirty="0" smtClean="0"/>
              <a:t> Prior to the realignment, </a:t>
            </a:r>
            <a:r>
              <a:rPr lang="en-US" dirty="0" smtClean="0"/>
              <a:t> there were</a:t>
            </a:r>
            <a:r>
              <a:rPr lang="en-US" baseline="0" dirty="0" smtClean="0"/>
              <a:t> two departments – Circulation and Information Services. After the realignment, the Circulation department ceased to exist and Information Services was renamed Public Service. 9 of the 14 former Circulation staff became Material Handling Clerks</a:t>
            </a:r>
            <a:r>
              <a:rPr lang="en-US" dirty="0" smtClean="0"/>
              <a:t> and/or Leads</a:t>
            </a:r>
            <a:r>
              <a:rPr lang="en-US" baseline="0" dirty="0" smtClean="0"/>
              <a:t> and the remaining five moved  over into Public Service.  All former</a:t>
            </a:r>
            <a:r>
              <a:rPr lang="en-US" dirty="0" smtClean="0"/>
              <a:t> existing Information Services staff became Public Service Facilitators.</a:t>
            </a:r>
            <a:endParaRPr lang="en-US" baseline="0" dirty="0" smtClean="0"/>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DFEBCD73-6099-4681-ADB8-AF87845D2029}" type="slidenum">
              <a:rPr lang="en-US" smtClean="0"/>
              <a:pPr/>
              <a:t>6</a:t>
            </a:fld>
            <a:endParaRPr lang="en-US" dirty="0"/>
          </a:p>
        </p:txBody>
      </p:sp>
    </p:spTree>
    <p:extLst>
      <p:ext uri="{BB962C8B-B14F-4D97-AF65-F5344CB8AC3E}">
        <p14:creationId xmlns:p14="http://schemas.microsoft.com/office/powerpoint/2010/main" val="631893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 “Grandfather” factor – at one time, those with university degrees were eligible to apply for positions as Public Service Facilitators. Later this requirement was changed,</a:t>
            </a:r>
            <a:r>
              <a:rPr lang="en-US" baseline="0" dirty="0" smtClean="0"/>
              <a:t> and only an LT diploma was accepted. Circulation staff with university degrees complained that their opportunity for promotion had been taken away, so these employees were grandfathered. This situation is probably unique to our Library.</a:t>
            </a:r>
          </a:p>
          <a:p>
            <a:r>
              <a:rPr lang="en-US" b="1" baseline="0" dirty="0" smtClean="0">
                <a:solidFill>
                  <a:srgbClr val="C00000"/>
                </a:solidFill>
              </a:rPr>
              <a:t>Clarify we were not putting a </a:t>
            </a:r>
            <a:r>
              <a:rPr lang="en-US" b="1" baseline="0" dirty="0" err="1" smtClean="0">
                <a:solidFill>
                  <a:srgbClr val="C00000"/>
                </a:solidFill>
              </a:rPr>
              <a:t>circ</a:t>
            </a:r>
            <a:r>
              <a:rPr lang="en-US" b="1" baseline="0" dirty="0" smtClean="0">
                <a:solidFill>
                  <a:srgbClr val="C00000"/>
                </a:solidFill>
              </a:rPr>
              <a:t> staff and ref staff together at one desk but actually one service desk manned by staff who were trained to provide both services. A new position PSF –</a:t>
            </a:r>
          </a:p>
          <a:p>
            <a:r>
              <a:rPr lang="en-US" b="1" i="1" baseline="0" dirty="0" smtClean="0">
                <a:solidFill>
                  <a:srgbClr val="C00000"/>
                </a:solidFill>
              </a:rPr>
              <a:t>Would happen system wide but the greatest impact would be felt downtown, main branch partially due to extensive physical changes in the workspace.</a:t>
            </a:r>
            <a:endParaRPr lang="en-US" b="1" i="1" dirty="0">
              <a:solidFill>
                <a:srgbClr val="C00000"/>
              </a:solidFill>
            </a:endParaRPr>
          </a:p>
        </p:txBody>
      </p:sp>
      <p:sp>
        <p:nvSpPr>
          <p:cNvPr id="4" name="Slide Number Placeholder 3"/>
          <p:cNvSpPr>
            <a:spLocks noGrp="1"/>
          </p:cNvSpPr>
          <p:nvPr>
            <p:ph type="sldNum" sz="quarter" idx="10"/>
          </p:nvPr>
        </p:nvSpPr>
        <p:spPr/>
        <p:txBody>
          <a:bodyPr/>
          <a:lstStyle/>
          <a:p>
            <a:fld id="{DFEBCD73-6099-4681-ADB8-AF87845D2029}" type="slidenum">
              <a:rPr lang="en-US" smtClean="0"/>
              <a:pPr/>
              <a:t>7</a:t>
            </a:fld>
            <a:endParaRPr lang="en-US" dirty="0"/>
          </a:p>
        </p:txBody>
      </p:sp>
    </p:spTree>
    <p:extLst>
      <p:ext uri="{BB962C8B-B14F-4D97-AF65-F5344CB8AC3E}">
        <p14:creationId xmlns:p14="http://schemas.microsoft.com/office/powerpoint/2010/main" val="2042381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a:t>
            </a:r>
            <a:endParaRPr lang="en-US"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8</a:t>
            </a:fld>
            <a:endParaRPr lang="en-US" dirty="0"/>
          </a:p>
        </p:txBody>
      </p:sp>
    </p:spTree>
    <p:extLst>
      <p:ext uri="{BB962C8B-B14F-4D97-AF65-F5344CB8AC3E}">
        <p14:creationId xmlns:p14="http://schemas.microsoft.com/office/powerpoint/2010/main" val="2573232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ALISON – </a:t>
            </a:r>
          </a:p>
          <a:p>
            <a:r>
              <a:rPr lang="en-US" dirty="0" smtClean="0"/>
              <a:t> Barrie</a:t>
            </a:r>
            <a:r>
              <a:rPr lang="en-US" baseline="0" dirty="0" smtClean="0"/>
              <a:t> Public Library is a </a:t>
            </a:r>
            <a:r>
              <a:rPr lang="en-US" dirty="0" smtClean="0"/>
              <a:t>u</a:t>
            </a:r>
            <a:r>
              <a:rPr lang="en-US" baseline="0" dirty="0" smtClean="0"/>
              <a:t>nionized workplace with approximately</a:t>
            </a:r>
            <a:r>
              <a:rPr lang="en-US" dirty="0" smtClean="0"/>
              <a:t> 80 members</a:t>
            </a:r>
            <a:r>
              <a:rPr lang="en-US" baseline="0" dirty="0" smtClean="0"/>
              <a:t>.</a:t>
            </a:r>
          </a:p>
          <a:p>
            <a:endParaRPr lang="en-US" baseline="0" dirty="0" smtClean="0"/>
          </a:p>
          <a:p>
            <a:r>
              <a:rPr lang="en-US" baseline="0" dirty="0" smtClean="0"/>
              <a:t> At the time of the proposed realignment, </a:t>
            </a:r>
            <a:r>
              <a:rPr lang="en-US" dirty="0" smtClean="0"/>
              <a:t>our</a:t>
            </a:r>
            <a:r>
              <a:rPr lang="en-US" baseline="0" dirty="0" smtClean="0"/>
              <a:t> Library Unit was still in the first year of a two year collective agreement. </a:t>
            </a:r>
          </a:p>
          <a:p>
            <a:endParaRPr lang="en-US" baseline="0" dirty="0" smtClean="0"/>
          </a:p>
          <a:p>
            <a:r>
              <a:rPr lang="en-US" baseline="0" dirty="0" smtClean="0"/>
              <a:t>Without</a:t>
            </a:r>
            <a:r>
              <a:rPr lang="en-US" dirty="0" smtClean="0"/>
              <a:t> the Union’s approval to disregard the current Collective Agreement,</a:t>
            </a:r>
            <a:r>
              <a:rPr lang="en-US" baseline="0" dirty="0" smtClean="0"/>
              <a:t> Management’s could</a:t>
            </a:r>
            <a:r>
              <a:rPr lang="en-US" dirty="0" smtClean="0"/>
              <a:t> not put their realignment plan into action.</a:t>
            </a:r>
          </a:p>
          <a:p>
            <a:endParaRPr lang="en-US" dirty="0"/>
          </a:p>
        </p:txBody>
      </p:sp>
      <p:sp>
        <p:nvSpPr>
          <p:cNvPr id="4" name="Slide Number Placeholder 3"/>
          <p:cNvSpPr>
            <a:spLocks noGrp="1"/>
          </p:cNvSpPr>
          <p:nvPr>
            <p:ph type="sldNum" sz="quarter" idx="10"/>
          </p:nvPr>
        </p:nvSpPr>
        <p:spPr/>
        <p:txBody>
          <a:bodyPr/>
          <a:lstStyle/>
          <a:p>
            <a:fld id="{DFEBCD73-6099-4681-ADB8-AF87845D2029}" type="slidenum">
              <a:rPr lang="en-US" smtClean="0"/>
              <a:pPr/>
              <a:t>9</a:t>
            </a:fld>
            <a:endParaRPr lang="en-US" dirty="0"/>
          </a:p>
        </p:txBody>
      </p:sp>
    </p:spTree>
    <p:extLst>
      <p:ext uri="{BB962C8B-B14F-4D97-AF65-F5344CB8AC3E}">
        <p14:creationId xmlns:p14="http://schemas.microsoft.com/office/powerpoint/2010/main" val="15655325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E6ECBCE-0607-42B0-91D1-03367B142ACB}" type="datetime1">
              <a:rPr lang="en-US" smtClean="0"/>
              <a:pPr/>
              <a:t>2/1/2017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E14309A-0E2D-40A2-9B88-62DD3D7E7986}"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817300-080D-40C4-B0D7-2F32645CE7B7}" type="datetime1">
              <a:rPr lang="en-US" smtClean="0"/>
              <a:pPr/>
              <a:t>2/1/2017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E14309A-0E2D-40A2-9B88-62DD3D7E798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30A4A5-3D27-4217-B5BA-B3BFF6E0BB9C}" type="datetime1">
              <a:rPr lang="en-US" smtClean="0"/>
              <a:pPr/>
              <a:t>2/1/2017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E14309A-0E2D-40A2-9B88-62DD3D7E798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5222E4-86B2-4FA6-9520-F55AB2EBFD34}" type="datetime1">
              <a:rPr lang="en-US" smtClean="0"/>
              <a:pPr/>
              <a:t>2/1/2017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E14309A-0E2D-40A2-9B88-62DD3D7E7986}"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BA1D2C4-5F7C-4F11-A7AF-722C70E51BA6}" type="datetime1">
              <a:rPr lang="en-US" smtClean="0"/>
              <a:pPr/>
              <a:t>2/1/2017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E14309A-0E2D-40A2-9B88-62DD3D7E7986}"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0FD69C-27BE-4B71-8564-8BD818FAD15D}" type="datetime1">
              <a:rPr lang="en-US" smtClean="0"/>
              <a:pPr/>
              <a:t>2/1/2017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E14309A-0E2D-40A2-9B88-62DD3D7E7986}"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03AB0A-7F2A-4F2E-BCC4-81CF41BAFF38}" type="datetime1">
              <a:rPr lang="en-US" smtClean="0"/>
              <a:pPr/>
              <a:t>2/1/2017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E14309A-0E2D-40A2-9B88-62DD3D7E798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0D65E6A-6B23-460B-AE7A-FE9FA98E2955}" type="datetime1">
              <a:rPr lang="en-US" smtClean="0"/>
              <a:pPr/>
              <a:t>2/1/2017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E14309A-0E2D-40A2-9B88-62DD3D7E798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A29EA0F-7B74-44CD-BFB9-A7DDD42B66BF}" type="datetime1">
              <a:rPr lang="en-US" smtClean="0"/>
              <a:pPr/>
              <a:t>2/1/2017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E14309A-0E2D-40A2-9B88-62DD3D7E798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B6473E-DC36-4B97-86B7-E6E5E093B13F}" type="datetime1">
              <a:rPr lang="en-US" smtClean="0"/>
              <a:pPr/>
              <a:t>2/1/2017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E14309A-0E2D-40A2-9B88-62DD3D7E798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137FA9A-0EBE-471E-B11E-94CF90BA8D0D}" type="datetime1">
              <a:rPr lang="en-US" smtClean="0"/>
              <a:pPr/>
              <a:t>2/1/2017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E14309A-0E2D-40A2-9B88-62DD3D7E7986}"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BE44FC-7CC4-440B-B413-9A35B7CCABD8}" type="datetime1">
              <a:rPr lang="en-US" smtClean="0"/>
              <a:pPr/>
              <a:t>2/1/2017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14309A-0E2D-40A2-9B88-62DD3D7E798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alison.brumwell@barrie.c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julie.ross@barrie.c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600200"/>
          </a:xfrm>
        </p:spPr>
        <p:txBody>
          <a:bodyPr>
            <a:normAutofit fontScale="90000"/>
          </a:bodyPr>
          <a:lstStyle/>
          <a:p>
            <a:pPr algn="ctr"/>
            <a:r>
              <a:rPr lang="en-US" dirty="0" smtClean="0"/>
              <a:t/>
            </a:r>
            <a:br>
              <a:rPr lang="en-US" dirty="0" smtClean="0"/>
            </a:br>
            <a:r>
              <a:rPr lang="en-US" sz="4400" dirty="0" smtClean="0">
                <a:effectLst/>
              </a:rPr>
              <a:t>One Desk To Rule Them All: Moving to an Integrated Service Model</a:t>
            </a:r>
            <a:endParaRPr lang="en-US" sz="4400" dirty="0">
              <a:effectLst/>
            </a:endParaRPr>
          </a:p>
        </p:txBody>
      </p:sp>
      <p:sp>
        <p:nvSpPr>
          <p:cNvPr id="3" name="Subtitle 2"/>
          <p:cNvSpPr>
            <a:spLocks noGrp="1"/>
          </p:cNvSpPr>
          <p:nvPr>
            <p:ph type="subTitle" idx="1"/>
          </p:nvPr>
        </p:nvSpPr>
        <p:spPr>
          <a:xfrm>
            <a:off x="2209800" y="2895600"/>
            <a:ext cx="6560234" cy="1752600"/>
          </a:xfrm>
        </p:spPr>
        <p:txBody>
          <a:bodyPr>
            <a:normAutofit fontScale="85000" lnSpcReduction="20000"/>
          </a:bodyPr>
          <a:lstStyle/>
          <a:p>
            <a:r>
              <a:rPr lang="en-US" dirty="0" smtClean="0">
                <a:solidFill>
                  <a:schemeClr val="tx1"/>
                </a:solidFill>
              </a:rPr>
              <a:t>Alison Brumwell, Former Vice-President, </a:t>
            </a:r>
          </a:p>
          <a:p>
            <a:r>
              <a:rPr lang="en-US" dirty="0" smtClean="0">
                <a:solidFill>
                  <a:schemeClr val="tx1"/>
                </a:solidFill>
              </a:rPr>
              <a:t>CUPE Local 2380</a:t>
            </a:r>
          </a:p>
          <a:p>
            <a:r>
              <a:rPr lang="en-US" dirty="0" smtClean="0">
                <a:solidFill>
                  <a:schemeClr val="tx1"/>
                </a:solidFill>
              </a:rPr>
              <a:t>Julie Ross, Manager of Human Resources</a:t>
            </a:r>
          </a:p>
          <a:p>
            <a:endParaRPr lang="en-US" dirty="0">
              <a:solidFill>
                <a:schemeClr val="tx1"/>
              </a:solidFill>
            </a:endParaRPr>
          </a:p>
          <a:p>
            <a:r>
              <a:rPr lang="en-US" dirty="0" smtClean="0">
                <a:solidFill>
                  <a:schemeClr val="tx1"/>
                </a:solidFill>
              </a:rPr>
              <a:t>OLA Superconference - February 2, 2017</a:t>
            </a:r>
            <a:endParaRPr lang="en-US" dirty="0">
              <a:solidFill>
                <a:schemeClr val="tx1"/>
              </a:solidFill>
            </a:endParaRPr>
          </a:p>
        </p:txBody>
      </p:sp>
      <p:sp>
        <p:nvSpPr>
          <p:cNvPr id="9" name="Slide Number Placeholder 8"/>
          <p:cNvSpPr>
            <a:spLocks noGrp="1"/>
          </p:cNvSpPr>
          <p:nvPr>
            <p:ph type="sldNum" sz="quarter" idx="12"/>
          </p:nvPr>
        </p:nvSpPr>
        <p:spPr/>
        <p:txBody>
          <a:bodyPr/>
          <a:lstStyle/>
          <a:p>
            <a:fld id="{BE14309A-0E2D-40A2-9B88-62DD3D7E7986}" type="slidenum">
              <a:rPr lang="en-US" smtClean="0"/>
              <a:pPr/>
              <a:t>1</a:t>
            </a:fld>
            <a:endParaRPr lang="en-US" dirty="0"/>
          </a:p>
        </p:txBody>
      </p:sp>
      <p:pic>
        <p:nvPicPr>
          <p:cNvPr id="8" name="Picture 2" descr="C:\Users\abrumwell\AppData\Local\Microsoft\Windows\Temporary Internet Files\Content.Outlook\1MYC00T0\BPL_Logo_Colou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677" y="3124200"/>
            <a:ext cx="203835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593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smtClean="0"/>
          </a:p>
          <a:p>
            <a:pPr marL="0" indent="0" algn="ctr">
              <a:buNone/>
            </a:pPr>
            <a:endParaRPr lang="en-US" sz="4400" dirty="0" smtClean="0"/>
          </a:p>
          <a:p>
            <a:pPr marL="0" indent="0" algn="ctr">
              <a:buNone/>
            </a:pPr>
            <a:endParaRPr lang="en-US" sz="4400" dirty="0"/>
          </a:p>
          <a:p>
            <a:pPr marL="0" indent="0" algn="ctr">
              <a:buNone/>
            </a:pPr>
            <a:r>
              <a:rPr lang="en-US" sz="4800" dirty="0" smtClean="0"/>
              <a:t>No Buy-In = Lay-Offs</a:t>
            </a:r>
          </a:p>
        </p:txBody>
      </p:sp>
      <p:sp>
        <p:nvSpPr>
          <p:cNvPr id="4" name="Slide Number Placeholder 3"/>
          <p:cNvSpPr>
            <a:spLocks noGrp="1"/>
          </p:cNvSpPr>
          <p:nvPr>
            <p:ph type="sldNum" sz="quarter" idx="12"/>
          </p:nvPr>
        </p:nvSpPr>
        <p:spPr/>
        <p:txBody>
          <a:bodyPr>
            <a:normAutofit/>
          </a:bodyPr>
          <a:lstStyle/>
          <a:p>
            <a:fld id="{BE14309A-0E2D-40A2-9B88-62DD3D7E7986}" type="slidenum">
              <a:rPr lang="en-US" smtClean="0"/>
              <a:pPr/>
              <a:t>10</a:t>
            </a:fld>
            <a:endParaRPr lang="en-US" dirty="0"/>
          </a:p>
        </p:txBody>
      </p:sp>
      <p:sp>
        <p:nvSpPr>
          <p:cNvPr id="2" name="Title 1"/>
          <p:cNvSpPr>
            <a:spLocks noGrp="1"/>
          </p:cNvSpPr>
          <p:nvPr>
            <p:ph type="title"/>
          </p:nvPr>
        </p:nvSpPr>
        <p:spPr/>
        <p:txBody>
          <a:bodyPr>
            <a:normAutofit/>
          </a:bodyPr>
          <a:lstStyle/>
          <a:p>
            <a:r>
              <a:rPr lang="en-US" sz="2400" dirty="0" smtClean="0">
                <a:solidFill>
                  <a:schemeClr val="tx1"/>
                </a:solidFill>
              </a:rPr>
              <a:t>One Desk To Rule Them All: </a:t>
            </a:r>
            <a:br>
              <a:rPr lang="en-US" sz="2400" dirty="0" smtClean="0">
                <a:solidFill>
                  <a:schemeClr val="tx1"/>
                </a:solidFill>
              </a:rPr>
            </a:br>
            <a:r>
              <a:rPr lang="en-US" sz="2400" dirty="0" smtClean="0">
                <a:solidFill>
                  <a:schemeClr val="tx1"/>
                </a:solidFill>
              </a:rPr>
              <a:t>Moving to an Integrated Service Model</a:t>
            </a:r>
            <a:endParaRPr lang="en-US" sz="2400" dirty="0">
              <a:solidFill>
                <a:schemeClr val="tx1"/>
              </a:solidFill>
            </a:endParaRPr>
          </a:p>
        </p:txBody>
      </p:sp>
    </p:spTree>
    <p:extLst>
      <p:ext uri="{BB962C8B-B14F-4D97-AF65-F5344CB8AC3E}">
        <p14:creationId xmlns:p14="http://schemas.microsoft.com/office/powerpoint/2010/main" val="3285232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2800" u="sng" dirty="0" smtClean="0"/>
          </a:p>
          <a:p>
            <a:pPr marL="0" indent="0" algn="ctr">
              <a:buNone/>
            </a:pPr>
            <a:r>
              <a:rPr lang="en-US" sz="4000" u="sng" dirty="0" smtClean="0"/>
              <a:t>UNION</a:t>
            </a:r>
            <a:r>
              <a:rPr lang="en-US" sz="2800" u="sng" dirty="0" smtClean="0"/>
              <a:t> </a:t>
            </a:r>
            <a:r>
              <a:rPr lang="en-US" sz="4000" u="sng" dirty="0" smtClean="0"/>
              <a:t>ACTION LIST</a:t>
            </a:r>
          </a:p>
          <a:p>
            <a:pPr marL="0" indent="0" algn="ctr">
              <a:buNone/>
            </a:pPr>
            <a:endParaRPr lang="en-US" sz="2800" u="sng" dirty="0" smtClean="0"/>
          </a:p>
          <a:p>
            <a:r>
              <a:rPr lang="en-US" sz="2800" dirty="0" smtClean="0"/>
              <a:t>Understand the process</a:t>
            </a:r>
          </a:p>
          <a:p>
            <a:r>
              <a:rPr lang="en-US" sz="2800" dirty="0" smtClean="0"/>
              <a:t>Convey the process to members</a:t>
            </a:r>
          </a:p>
          <a:p>
            <a:r>
              <a:rPr lang="en-US" sz="2800" dirty="0" smtClean="0"/>
              <a:t>Field and answer questions from members</a:t>
            </a:r>
          </a:p>
          <a:p>
            <a:r>
              <a:rPr lang="en-US" sz="2800" dirty="0" smtClean="0"/>
              <a:t>Take unanswered questions and concerns back to Management </a:t>
            </a:r>
          </a:p>
          <a:p>
            <a:r>
              <a:rPr lang="en-US" sz="2800" dirty="0" smtClean="0"/>
              <a:t>Vote</a:t>
            </a:r>
            <a:endParaRPr lang="en-US" sz="2800" dirty="0"/>
          </a:p>
        </p:txBody>
      </p:sp>
      <p:sp>
        <p:nvSpPr>
          <p:cNvPr id="4" name="Slide Number Placeholder 3"/>
          <p:cNvSpPr>
            <a:spLocks noGrp="1"/>
          </p:cNvSpPr>
          <p:nvPr>
            <p:ph type="sldNum" sz="quarter" idx="12"/>
          </p:nvPr>
        </p:nvSpPr>
        <p:spPr/>
        <p:txBody>
          <a:bodyPr>
            <a:normAutofit/>
          </a:bodyPr>
          <a:lstStyle/>
          <a:p>
            <a:fld id="{BE14309A-0E2D-40A2-9B88-62DD3D7E7986}" type="slidenum">
              <a:rPr lang="en-US" smtClean="0"/>
              <a:pPr/>
              <a:t>11</a:t>
            </a:fld>
            <a:endParaRPr lang="en-US" dirty="0"/>
          </a:p>
        </p:txBody>
      </p:sp>
      <p:sp>
        <p:nvSpPr>
          <p:cNvPr id="2" name="Title 1"/>
          <p:cNvSpPr>
            <a:spLocks noGrp="1"/>
          </p:cNvSpPr>
          <p:nvPr>
            <p:ph type="title"/>
          </p:nvPr>
        </p:nvSpPr>
        <p:spPr/>
        <p:txBody>
          <a:bodyPr>
            <a:normAutofit/>
          </a:bodyPr>
          <a:lstStyle/>
          <a:p>
            <a:r>
              <a:rPr lang="en-US" sz="2400" dirty="0" smtClean="0">
                <a:solidFill>
                  <a:schemeClr val="tx1"/>
                </a:solidFill>
              </a:rPr>
              <a:t>One Desk To Rule Them All: </a:t>
            </a:r>
            <a:br>
              <a:rPr lang="en-US" sz="2400" dirty="0" smtClean="0">
                <a:solidFill>
                  <a:schemeClr val="tx1"/>
                </a:solidFill>
              </a:rPr>
            </a:br>
            <a:r>
              <a:rPr lang="en-US" sz="2400" dirty="0" smtClean="0">
                <a:solidFill>
                  <a:schemeClr val="tx1"/>
                </a:solidFill>
              </a:rPr>
              <a:t>Moving to an Integrated Service Model</a:t>
            </a:r>
            <a:endParaRPr lang="en-US" sz="2400" dirty="0">
              <a:solidFill>
                <a:schemeClr val="tx1"/>
              </a:solidFill>
            </a:endParaRPr>
          </a:p>
        </p:txBody>
      </p:sp>
    </p:spTree>
    <p:extLst>
      <p:ext uri="{BB962C8B-B14F-4D97-AF65-F5344CB8AC3E}">
        <p14:creationId xmlns:p14="http://schemas.microsoft.com/office/powerpoint/2010/main" val="4274342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83163"/>
          </a:xfrm>
        </p:spPr>
        <p:txBody>
          <a:bodyPr>
            <a:normAutofit/>
          </a:bodyPr>
          <a:lstStyle/>
          <a:p>
            <a:pPr marL="0" indent="0" algn="ctr">
              <a:buNone/>
            </a:pPr>
            <a:r>
              <a:rPr lang="en-US" sz="3600" u="sng" dirty="0" smtClean="0"/>
              <a:t>MOVING FORWARD</a:t>
            </a:r>
          </a:p>
          <a:p>
            <a:pPr marL="0" indent="0" algn="ctr">
              <a:buNone/>
            </a:pPr>
            <a:endParaRPr lang="en-US" sz="3600" u="sng" dirty="0" smtClean="0"/>
          </a:p>
          <a:p>
            <a:r>
              <a:rPr lang="en-US" sz="3600" dirty="0" smtClean="0"/>
              <a:t>Realignment only involved 14 staff members whose circulation jobs were declared redundant</a:t>
            </a:r>
            <a:endParaRPr lang="en-US" sz="3600" dirty="0"/>
          </a:p>
        </p:txBody>
      </p:sp>
      <p:sp>
        <p:nvSpPr>
          <p:cNvPr id="4" name="Slide Number Placeholder 3"/>
          <p:cNvSpPr>
            <a:spLocks noGrp="1"/>
          </p:cNvSpPr>
          <p:nvPr>
            <p:ph type="sldNum" sz="quarter" idx="12"/>
          </p:nvPr>
        </p:nvSpPr>
        <p:spPr/>
        <p:txBody>
          <a:bodyPr>
            <a:normAutofit/>
          </a:bodyPr>
          <a:lstStyle/>
          <a:p>
            <a:fld id="{BE14309A-0E2D-40A2-9B88-62DD3D7E7986}" type="slidenum">
              <a:rPr lang="en-US" smtClean="0"/>
              <a:pPr/>
              <a:t>12</a:t>
            </a:fld>
            <a:endParaRPr lang="en-US" dirty="0"/>
          </a:p>
        </p:txBody>
      </p:sp>
      <p:sp>
        <p:nvSpPr>
          <p:cNvPr id="2" name="Title 1"/>
          <p:cNvSpPr>
            <a:spLocks noGrp="1"/>
          </p:cNvSpPr>
          <p:nvPr>
            <p:ph type="title"/>
          </p:nvPr>
        </p:nvSpPr>
        <p:spPr/>
        <p:txBody>
          <a:bodyPr>
            <a:normAutofit/>
          </a:bodyPr>
          <a:lstStyle/>
          <a:p>
            <a:r>
              <a:rPr lang="en-US" sz="2400" dirty="0" smtClean="0">
                <a:solidFill>
                  <a:schemeClr val="tx1"/>
                </a:solidFill>
                <a:effectLst/>
              </a:rPr>
              <a:t>One Desk To Rule Them All: </a:t>
            </a:r>
            <a:br>
              <a:rPr lang="en-US" sz="2400" dirty="0" smtClean="0">
                <a:solidFill>
                  <a:schemeClr val="tx1"/>
                </a:solidFill>
                <a:effectLst/>
              </a:rPr>
            </a:br>
            <a:r>
              <a:rPr lang="en-US" sz="2400" dirty="0" smtClean="0">
                <a:solidFill>
                  <a:schemeClr val="tx1"/>
                </a:solidFill>
                <a:effectLst/>
              </a:rPr>
              <a:t>Moving to an Integrated Service Model</a:t>
            </a:r>
            <a:endParaRPr lang="en-US" sz="2400" dirty="0">
              <a:solidFill>
                <a:schemeClr val="tx1"/>
              </a:solidFill>
              <a:effectLst/>
            </a:endParaRPr>
          </a:p>
        </p:txBody>
      </p:sp>
    </p:spTree>
    <p:extLst>
      <p:ext uri="{BB962C8B-B14F-4D97-AF65-F5344CB8AC3E}">
        <p14:creationId xmlns:p14="http://schemas.microsoft.com/office/powerpoint/2010/main" val="3963474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normAutofit fontScale="70000" lnSpcReduction="20000"/>
          </a:bodyPr>
          <a:lstStyle/>
          <a:p>
            <a:pPr marL="0" indent="0" algn="ctr">
              <a:buNone/>
            </a:pPr>
            <a:r>
              <a:rPr lang="en-US" sz="5100" dirty="0" smtClean="0">
                <a:solidFill>
                  <a:schemeClr val="tx2">
                    <a:lumMod val="10000"/>
                  </a:schemeClr>
                </a:solidFill>
              </a:rPr>
              <a:t>REALIGNMENT</a:t>
            </a:r>
            <a:r>
              <a:rPr lang="en-US" sz="5100" dirty="0" smtClean="0"/>
              <a:t> V.S. COMPETITION</a:t>
            </a:r>
          </a:p>
          <a:p>
            <a:pPr marL="0" indent="0" algn="ctr">
              <a:buNone/>
            </a:pPr>
            <a:r>
              <a:rPr lang="en-US" sz="5100" u="sng" dirty="0" smtClean="0"/>
              <a:t>PROS</a:t>
            </a:r>
          </a:p>
          <a:p>
            <a:pPr marL="0" indent="0" algn="ctr">
              <a:buNone/>
            </a:pPr>
            <a:endParaRPr lang="en-US" sz="5100" dirty="0" smtClean="0"/>
          </a:p>
          <a:p>
            <a:r>
              <a:rPr lang="en-US" sz="3500" dirty="0" smtClean="0"/>
              <a:t>Seen as fair by management for those whose jobs were declared redundant as they didn’t lose their job and have to compete to reapply</a:t>
            </a:r>
          </a:p>
          <a:p>
            <a:r>
              <a:rPr lang="en-US" sz="3500" dirty="0" smtClean="0"/>
              <a:t>By agreeing to the realignment every Union member was </a:t>
            </a:r>
            <a:r>
              <a:rPr lang="en-US" sz="3500" dirty="0"/>
              <a:t>g</a:t>
            </a:r>
            <a:r>
              <a:rPr lang="en-US" sz="3500" dirty="0" smtClean="0"/>
              <a:t>uaranteed  a job with better or equivalent pay and no loss of hours</a:t>
            </a:r>
          </a:p>
          <a:p>
            <a:r>
              <a:rPr lang="en-US" sz="3500" dirty="0" smtClean="0"/>
              <a:t>Took less time than interviewing</a:t>
            </a:r>
            <a:endParaRPr lang="en-US" sz="3500" dirty="0"/>
          </a:p>
        </p:txBody>
      </p:sp>
      <p:sp>
        <p:nvSpPr>
          <p:cNvPr id="4" name="Slide Number Placeholder 3"/>
          <p:cNvSpPr>
            <a:spLocks noGrp="1"/>
          </p:cNvSpPr>
          <p:nvPr>
            <p:ph type="sldNum" sz="quarter" idx="12"/>
          </p:nvPr>
        </p:nvSpPr>
        <p:spPr/>
        <p:txBody>
          <a:bodyPr>
            <a:normAutofit/>
          </a:bodyPr>
          <a:lstStyle/>
          <a:p>
            <a:fld id="{BE14309A-0E2D-40A2-9B88-62DD3D7E7986}" type="slidenum">
              <a:rPr lang="en-US" smtClean="0"/>
              <a:pPr/>
              <a:t>13</a:t>
            </a:fld>
            <a:endParaRPr lang="en-US" dirty="0"/>
          </a:p>
        </p:txBody>
      </p:sp>
      <p:sp>
        <p:nvSpPr>
          <p:cNvPr id="2" name="Title 1"/>
          <p:cNvSpPr>
            <a:spLocks noGrp="1"/>
          </p:cNvSpPr>
          <p:nvPr>
            <p:ph type="title"/>
          </p:nvPr>
        </p:nvSpPr>
        <p:spPr/>
        <p:txBody>
          <a:bodyPr>
            <a:normAutofit/>
          </a:bodyPr>
          <a:lstStyle/>
          <a:p>
            <a:r>
              <a:rPr lang="en-US" sz="2400" dirty="0" smtClean="0">
                <a:solidFill>
                  <a:schemeClr val="tx1"/>
                </a:solidFill>
                <a:effectLst/>
              </a:rPr>
              <a:t>One Desk To Rule Them All: </a:t>
            </a:r>
            <a:br>
              <a:rPr lang="en-US" sz="2400" dirty="0" smtClean="0">
                <a:solidFill>
                  <a:schemeClr val="tx1"/>
                </a:solidFill>
                <a:effectLst/>
              </a:rPr>
            </a:br>
            <a:r>
              <a:rPr lang="en-US" sz="2400" dirty="0" smtClean="0">
                <a:solidFill>
                  <a:schemeClr val="tx1"/>
                </a:solidFill>
                <a:effectLst/>
              </a:rPr>
              <a:t>Moving to an Integrated Service Model</a:t>
            </a:r>
            <a:endParaRPr lang="en-US" sz="2400" dirty="0">
              <a:solidFill>
                <a:schemeClr val="tx1"/>
              </a:solidFill>
              <a:effectLst/>
            </a:endParaRPr>
          </a:p>
        </p:txBody>
      </p:sp>
    </p:spTree>
    <p:extLst>
      <p:ext uri="{BB962C8B-B14F-4D97-AF65-F5344CB8AC3E}">
        <p14:creationId xmlns:p14="http://schemas.microsoft.com/office/powerpoint/2010/main" val="380692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3600" dirty="0">
                <a:solidFill>
                  <a:schemeClr val="tx2">
                    <a:lumMod val="10000"/>
                  </a:schemeClr>
                </a:solidFill>
              </a:rPr>
              <a:t>REALIGNMENT</a:t>
            </a:r>
            <a:r>
              <a:rPr lang="en-US" sz="3600" dirty="0"/>
              <a:t> V.S. COMPETITION</a:t>
            </a:r>
          </a:p>
          <a:p>
            <a:pPr marL="0" indent="0" algn="ctr">
              <a:buNone/>
            </a:pPr>
            <a:r>
              <a:rPr lang="en-US" sz="3600" u="sng" dirty="0" smtClean="0"/>
              <a:t>CONS</a:t>
            </a:r>
            <a:r>
              <a:rPr lang="en-US" sz="3600" dirty="0" smtClean="0"/>
              <a:t>	</a:t>
            </a:r>
          </a:p>
          <a:p>
            <a:pPr marL="109728" indent="0">
              <a:buNone/>
            </a:pPr>
            <a:endParaRPr lang="en-US" sz="1700" dirty="0"/>
          </a:p>
          <a:p>
            <a:r>
              <a:rPr lang="en-US" sz="2800" dirty="0" smtClean="0"/>
              <a:t>Some qualified staff not allowed to compete</a:t>
            </a:r>
            <a:endParaRPr lang="en-US" sz="2800" dirty="0"/>
          </a:p>
          <a:p>
            <a:r>
              <a:rPr lang="en-US" sz="2800" dirty="0" smtClean="0"/>
              <a:t> Steep learning curve for staff with little preparation time</a:t>
            </a:r>
          </a:p>
          <a:p>
            <a:pPr marL="0" indent="0">
              <a:buNone/>
            </a:pPr>
            <a:endParaRPr lang="en-US" sz="1700" dirty="0"/>
          </a:p>
        </p:txBody>
      </p:sp>
      <p:sp>
        <p:nvSpPr>
          <p:cNvPr id="4" name="Slide Number Placeholder 3"/>
          <p:cNvSpPr>
            <a:spLocks noGrp="1"/>
          </p:cNvSpPr>
          <p:nvPr>
            <p:ph type="sldNum" sz="quarter" idx="12"/>
          </p:nvPr>
        </p:nvSpPr>
        <p:spPr/>
        <p:txBody>
          <a:bodyPr/>
          <a:lstStyle/>
          <a:p>
            <a:fld id="{BE14309A-0E2D-40A2-9B88-62DD3D7E7986}" type="slidenum">
              <a:rPr lang="en-US" smtClean="0"/>
              <a:pPr/>
              <a:t>14</a:t>
            </a:fld>
            <a:endParaRPr lang="en-US" dirty="0"/>
          </a:p>
        </p:txBody>
      </p:sp>
      <p:sp>
        <p:nvSpPr>
          <p:cNvPr id="2" name="Title 1"/>
          <p:cNvSpPr>
            <a:spLocks noGrp="1"/>
          </p:cNvSpPr>
          <p:nvPr>
            <p:ph type="title"/>
          </p:nvPr>
        </p:nvSpPr>
        <p:spPr/>
        <p:txBody>
          <a:bodyPr>
            <a:normAutofit/>
          </a:bodyPr>
          <a:lstStyle/>
          <a:p>
            <a:r>
              <a:rPr lang="en-US" sz="2400" dirty="0" smtClean="0">
                <a:solidFill>
                  <a:schemeClr val="tx1"/>
                </a:solidFill>
                <a:effectLst/>
              </a:rPr>
              <a:t>One Desk To Rule Them All: </a:t>
            </a:r>
            <a:br>
              <a:rPr lang="en-US" sz="2400" dirty="0" smtClean="0">
                <a:solidFill>
                  <a:schemeClr val="tx1"/>
                </a:solidFill>
                <a:effectLst/>
              </a:rPr>
            </a:br>
            <a:r>
              <a:rPr lang="en-US" sz="2400" dirty="0" smtClean="0">
                <a:solidFill>
                  <a:schemeClr val="tx1"/>
                </a:solidFill>
                <a:effectLst/>
              </a:rPr>
              <a:t>Moving to an Integrated Service Model</a:t>
            </a:r>
            <a:endParaRPr lang="en-US" sz="2400" dirty="0">
              <a:solidFill>
                <a:schemeClr val="tx1"/>
              </a:solidFill>
              <a:effectLst/>
            </a:endParaRPr>
          </a:p>
        </p:txBody>
      </p:sp>
    </p:spTree>
    <p:extLst>
      <p:ext uri="{BB962C8B-B14F-4D97-AF65-F5344CB8AC3E}">
        <p14:creationId xmlns:p14="http://schemas.microsoft.com/office/powerpoint/2010/main" val="341582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4525963"/>
          </a:xfrm>
        </p:spPr>
        <p:txBody>
          <a:bodyPr/>
          <a:lstStyle/>
          <a:p>
            <a:pPr marL="0" indent="0" algn="ctr">
              <a:buNone/>
            </a:pPr>
            <a:endParaRPr lang="en-US" dirty="0" smtClean="0"/>
          </a:p>
          <a:p>
            <a:pPr marL="0" indent="0" algn="ctr">
              <a:buNone/>
            </a:pPr>
            <a:r>
              <a:rPr lang="en-US" sz="3600" u="sng" dirty="0" smtClean="0"/>
              <a:t>BENEFITS</a:t>
            </a:r>
          </a:p>
          <a:p>
            <a:pPr marL="0" indent="0" algn="ctr">
              <a:buNone/>
            </a:pPr>
            <a:endParaRPr lang="en-US" dirty="0" smtClean="0"/>
          </a:p>
          <a:p>
            <a:r>
              <a:rPr lang="en-US" sz="2800" dirty="0" smtClean="0"/>
              <a:t>Customer service streamlined and improved</a:t>
            </a:r>
          </a:p>
          <a:p>
            <a:r>
              <a:rPr lang="en-US" sz="2800" dirty="0" smtClean="0"/>
              <a:t>Librarians now freed up to pursue the Community-Led model</a:t>
            </a:r>
            <a:endParaRPr lang="en-US" sz="2800" dirty="0"/>
          </a:p>
        </p:txBody>
      </p:sp>
      <p:sp>
        <p:nvSpPr>
          <p:cNvPr id="4" name="Slide Number Placeholder 3"/>
          <p:cNvSpPr>
            <a:spLocks noGrp="1"/>
          </p:cNvSpPr>
          <p:nvPr>
            <p:ph type="sldNum" sz="quarter" idx="12"/>
          </p:nvPr>
        </p:nvSpPr>
        <p:spPr/>
        <p:txBody>
          <a:bodyPr/>
          <a:lstStyle/>
          <a:p>
            <a:fld id="{BE14309A-0E2D-40A2-9B88-62DD3D7E7986}" type="slidenum">
              <a:rPr lang="en-US" smtClean="0"/>
              <a:pPr/>
              <a:t>15</a:t>
            </a:fld>
            <a:endParaRPr lang="en-US" dirty="0"/>
          </a:p>
        </p:txBody>
      </p:sp>
      <p:sp>
        <p:nvSpPr>
          <p:cNvPr id="2" name="Title 1"/>
          <p:cNvSpPr>
            <a:spLocks noGrp="1"/>
          </p:cNvSpPr>
          <p:nvPr>
            <p:ph type="title"/>
          </p:nvPr>
        </p:nvSpPr>
        <p:spPr/>
        <p:txBody>
          <a:bodyPr/>
          <a:lstStyle/>
          <a:p>
            <a:r>
              <a:rPr lang="en-US" sz="2400" dirty="0">
                <a:solidFill>
                  <a:schemeClr val="tx1"/>
                </a:solidFill>
                <a:effectLst/>
              </a:rPr>
              <a:t>One Desk To Rule Them All: </a:t>
            </a:r>
            <a:br>
              <a:rPr lang="en-US" sz="2400" dirty="0">
                <a:solidFill>
                  <a:schemeClr val="tx1"/>
                </a:solidFill>
                <a:effectLst/>
              </a:rPr>
            </a:br>
            <a:r>
              <a:rPr lang="en-US" sz="2400" dirty="0">
                <a:solidFill>
                  <a:schemeClr val="tx1"/>
                </a:solidFill>
                <a:effectLst/>
              </a:rPr>
              <a:t>Moving to an Integrated Service Model</a:t>
            </a:r>
            <a:endParaRPr lang="en-US" dirty="0">
              <a:solidFill>
                <a:schemeClr val="tx1"/>
              </a:solidFill>
              <a:effectLst/>
            </a:endParaRPr>
          </a:p>
        </p:txBody>
      </p:sp>
    </p:spTree>
    <p:extLst>
      <p:ext uri="{BB962C8B-B14F-4D97-AF65-F5344CB8AC3E}">
        <p14:creationId xmlns:p14="http://schemas.microsoft.com/office/powerpoint/2010/main" val="54796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3600" u="sng" dirty="0" smtClean="0"/>
              <a:t>If We Had to Do It Again…</a:t>
            </a:r>
          </a:p>
          <a:p>
            <a:r>
              <a:rPr lang="en-US" sz="2800" dirty="0" smtClean="0"/>
              <a:t>Allow more time – start planning a year ahead </a:t>
            </a:r>
          </a:p>
          <a:p>
            <a:r>
              <a:rPr lang="en-US" sz="2800" dirty="0" smtClean="0"/>
              <a:t>Provide advance notice to all -  time off / vacation not allowed when training takes place and during first few weeks on the job</a:t>
            </a:r>
          </a:p>
          <a:p>
            <a:r>
              <a:rPr lang="en-US" sz="2800" dirty="0" smtClean="0"/>
              <a:t>Provide more formal </a:t>
            </a:r>
            <a:r>
              <a:rPr lang="en-US" sz="2800" dirty="0"/>
              <a:t>staff </a:t>
            </a:r>
            <a:r>
              <a:rPr lang="en-US" sz="2800" dirty="0" smtClean="0"/>
              <a:t>training</a:t>
            </a:r>
          </a:p>
          <a:p>
            <a:r>
              <a:rPr lang="en-US" sz="2800" dirty="0"/>
              <a:t>Allow adequate time for introduction of major changes to work </a:t>
            </a:r>
            <a:r>
              <a:rPr lang="en-US" sz="2800" dirty="0" smtClean="0"/>
              <a:t>tasks such </a:t>
            </a:r>
            <a:r>
              <a:rPr lang="en-US" sz="2800" dirty="0"/>
              <a:t>as a new ILS</a:t>
            </a:r>
          </a:p>
          <a:p>
            <a:r>
              <a:rPr lang="en-US" sz="2800" dirty="0"/>
              <a:t>Communicate impending changes to the public </a:t>
            </a:r>
          </a:p>
          <a:p>
            <a:endParaRPr lang="en-US" sz="2800" dirty="0" smtClean="0"/>
          </a:p>
          <a:p>
            <a:endParaRPr lang="en-US" dirty="0"/>
          </a:p>
        </p:txBody>
      </p:sp>
      <p:sp>
        <p:nvSpPr>
          <p:cNvPr id="4" name="Slide Number Placeholder 3"/>
          <p:cNvSpPr>
            <a:spLocks noGrp="1"/>
          </p:cNvSpPr>
          <p:nvPr>
            <p:ph type="sldNum" sz="quarter" idx="12"/>
          </p:nvPr>
        </p:nvSpPr>
        <p:spPr/>
        <p:txBody>
          <a:bodyPr/>
          <a:lstStyle/>
          <a:p>
            <a:fld id="{BE14309A-0E2D-40A2-9B88-62DD3D7E7986}" type="slidenum">
              <a:rPr lang="en-US" smtClean="0"/>
              <a:pPr/>
              <a:t>16</a:t>
            </a:fld>
            <a:endParaRPr lang="en-US" dirty="0"/>
          </a:p>
        </p:txBody>
      </p:sp>
      <p:sp>
        <p:nvSpPr>
          <p:cNvPr id="2" name="Title 1"/>
          <p:cNvSpPr>
            <a:spLocks noGrp="1"/>
          </p:cNvSpPr>
          <p:nvPr>
            <p:ph type="title"/>
          </p:nvPr>
        </p:nvSpPr>
        <p:spPr/>
        <p:txBody>
          <a:bodyPr>
            <a:normAutofit/>
          </a:bodyPr>
          <a:lstStyle/>
          <a:p>
            <a:r>
              <a:rPr lang="en-US" sz="2400" dirty="0" smtClean="0">
                <a:solidFill>
                  <a:schemeClr val="tx1"/>
                </a:solidFill>
                <a:effectLst/>
              </a:rPr>
              <a:t>One Desk To Rule Them All: </a:t>
            </a:r>
            <a:br>
              <a:rPr lang="en-US" sz="2400" dirty="0" smtClean="0">
                <a:solidFill>
                  <a:schemeClr val="tx1"/>
                </a:solidFill>
                <a:effectLst/>
              </a:rPr>
            </a:br>
            <a:r>
              <a:rPr lang="en-US" sz="2400" dirty="0" smtClean="0">
                <a:solidFill>
                  <a:schemeClr val="tx1"/>
                </a:solidFill>
                <a:effectLst/>
              </a:rPr>
              <a:t>Moving to an Integrated Service Model</a:t>
            </a:r>
            <a:endParaRPr lang="en-US" sz="2400" dirty="0">
              <a:solidFill>
                <a:schemeClr val="tx1"/>
              </a:solidFill>
              <a:effectLst/>
            </a:endParaRPr>
          </a:p>
        </p:txBody>
      </p:sp>
    </p:spTree>
    <p:extLst>
      <p:ext uri="{BB962C8B-B14F-4D97-AF65-F5344CB8AC3E}">
        <p14:creationId xmlns:p14="http://schemas.microsoft.com/office/powerpoint/2010/main" val="329942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54692" y="1481138"/>
            <a:ext cx="6034616" cy="452596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Slide Number Placeholder 3"/>
          <p:cNvSpPr>
            <a:spLocks noGrp="1"/>
          </p:cNvSpPr>
          <p:nvPr>
            <p:ph type="sldNum" sz="quarter" idx="12"/>
          </p:nvPr>
        </p:nvSpPr>
        <p:spPr/>
        <p:txBody>
          <a:bodyPr/>
          <a:lstStyle/>
          <a:p>
            <a:fld id="{BE14309A-0E2D-40A2-9B88-62DD3D7E7986}" type="slidenum">
              <a:rPr lang="en-US" smtClean="0"/>
              <a:pPr/>
              <a:t>17</a:t>
            </a:fld>
            <a:endParaRPr lang="en-US" dirty="0"/>
          </a:p>
        </p:txBody>
      </p:sp>
      <p:sp>
        <p:nvSpPr>
          <p:cNvPr id="2" name="Title 1"/>
          <p:cNvSpPr>
            <a:spLocks noGrp="1"/>
          </p:cNvSpPr>
          <p:nvPr>
            <p:ph type="title"/>
          </p:nvPr>
        </p:nvSpPr>
        <p:spPr>
          <a:xfrm>
            <a:off x="457200" y="304800"/>
            <a:ext cx="8229600" cy="1143000"/>
          </a:xfrm>
        </p:spPr>
        <p:txBody>
          <a:bodyPr>
            <a:normAutofit/>
          </a:bodyPr>
          <a:lstStyle/>
          <a:p>
            <a:r>
              <a:rPr lang="en-US" sz="2400" dirty="0">
                <a:solidFill>
                  <a:schemeClr val="tx1"/>
                </a:solidFill>
                <a:effectLst/>
              </a:rPr>
              <a:t>One Desk To Rule Them All: </a:t>
            </a:r>
            <a:br>
              <a:rPr lang="en-US" sz="2400" dirty="0">
                <a:solidFill>
                  <a:schemeClr val="tx1"/>
                </a:solidFill>
                <a:effectLst/>
              </a:rPr>
            </a:br>
            <a:r>
              <a:rPr lang="en-US" sz="2400" dirty="0">
                <a:solidFill>
                  <a:schemeClr val="tx1"/>
                </a:solidFill>
                <a:effectLst/>
              </a:rPr>
              <a:t>Moving to an Integrated Service Model</a:t>
            </a:r>
            <a:endParaRPr lang="en-US" sz="2400" dirty="0">
              <a:solidFill>
                <a:schemeClr val="tx1"/>
              </a:solidFill>
            </a:endParaRPr>
          </a:p>
        </p:txBody>
      </p:sp>
    </p:spTree>
    <p:extLst>
      <p:ext uri="{BB962C8B-B14F-4D97-AF65-F5344CB8AC3E}">
        <p14:creationId xmlns:p14="http://schemas.microsoft.com/office/powerpoint/2010/main" val="604161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pPr marL="109728" indent="0">
              <a:buNone/>
            </a:pPr>
            <a:r>
              <a:rPr lang="en-US" dirty="0" smtClean="0"/>
              <a:t>	Alison Brumwell</a:t>
            </a:r>
          </a:p>
          <a:p>
            <a:pPr marL="109728" indent="0">
              <a:buNone/>
            </a:pPr>
            <a:r>
              <a:rPr lang="en-US" dirty="0"/>
              <a:t>	</a:t>
            </a:r>
            <a:r>
              <a:rPr lang="en-US" dirty="0" smtClean="0">
                <a:hlinkClick r:id="rId3"/>
              </a:rPr>
              <a:t>alison.brumwell@barrie.ca</a:t>
            </a:r>
            <a:endParaRPr lang="en-US" dirty="0" smtClean="0"/>
          </a:p>
          <a:p>
            <a:pPr marL="109728" indent="0">
              <a:buNone/>
            </a:pPr>
            <a:r>
              <a:rPr lang="en-US" dirty="0" smtClean="0"/>
              <a:t>	(705) 728-1010 </a:t>
            </a:r>
            <a:r>
              <a:rPr lang="en-US" dirty="0" err="1" smtClean="0"/>
              <a:t>ext</a:t>
            </a:r>
            <a:r>
              <a:rPr lang="en-US" dirty="0" smtClean="0"/>
              <a:t> 7084</a:t>
            </a:r>
          </a:p>
          <a:p>
            <a:pPr marL="109728" indent="0">
              <a:buNone/>
            </a:pPr>
            <a:endParaRPr lang="en-US" dirty="0"/>
          </a:p>
          <a:p>
            <a:pPr marL="109728" indent="0">
              <a:buNone/>
            </a:pPr>
            <a:r>
              <a:rPr lang="en-US" dirty="0" smtClean="0"/>
              <a:t>	Julie Ross</a:t>
            </a:r>
          </a:p>
          <a:p>
            <a:pPr marL="109728" indent="0">
              <a:buNone/>
            </a:pPr>
            <a:r>
              <a:rPr lang="en-US" dirty="0" smtClean="0"/>
              <a:t>	</a:t>
            </a:r>
            <a:r>
              <a:rPr lang="en-US" dirty="0" smtClean="0">
                <a:hlinkClick r:id="rId4"/>
              </a:rPr>
              <a:t>julie.ross@barrie.ca</a:t>
            </a:r>
            <a:endParaRPr lang="en-US" dirty="0" smtClean="0"/>
          </a:p>
          <a:p>
            <a:pPr marL="109728" indent="0">
              <a:buNone/>
            </a:pPr>
            <a:r>
              <a:rPr lang="en-US" dirty="0"/>
              <a:t>	</a:t>
            </a:r>
            <a:r>
              <a:rPr lang="en-US" dirty="0" smtClean="0"/>
              <a:t>(705) 727-7503</a:t>
            </a:r>
          </a:p>
          <a:p>
            <a:pPr marL="109728" indent="0">
              <a:buNone/>
            </a:pPr>
            <a:endParaRPr lang="en-US" dirty="0"/>
          </a:p>
        </p:txBody>
      </p:sp>
      <p:sp>
        <p:nvSpPr>
          <p:cNvPr id="3" name="Slide Number Placeholder 2"/>
          <p:cNvSpPr>
            <a:spLocks noGrp="1"/>
          </p:cNvSpPr>
          <p:nvPr>
            <p:ph type="sldNum" sz="quarter" idx="12"/>
          </p:nvPr>
        </p:nvSpPr>
        <p:spPr/>
        <p:txBody>
          <a:bodyPr/>
          <a:lstStyle/>
          <a:p>
            <a:fld id="{BE14309A-0E2D-40A2-9B88-62DD3D7E7986}" type="slidenum">
              <a:rPr lang="en-US" smtClean="0"/>
              <a:pPr/>
              <a:t>18</a:t>
            </a:fld>
            <a:endParaRPr lang="en-US" dirty="0"/>
          </a:p>
        </p:txBody>
      </p:sp>
      <p:sp>
        <p:nvSpPr>
          <p:cNvPr id="4" name="Title 3"/>
          <p:cNvSpPr>
            <a:spLocks noGrp="1"/>
          </p:cNvSpPr>
          <p:nvPr>
            <p:ph type="title"/>
          </p:nvPr>
        </p:nvSpPr>
        <p:spPr/>
        <p:txBody>
          <a:bodyPr>
            <a:normAutofit/>
          </a:bodyPr>
          <a:lstStyle/>
          <a:p>
            <a:r>
              <a:rPr lang="en-US" sz="2400" dirty="0" smtClean="0">
                <a:solidFill>
                  <a:schemeClr val="tx1"/>
                </a:solidFill>
                <a:effectLst/>
              </a:rPr>
              <a:t>One Desk To Rule Them All:</a:t>
            </a:r>
            <a:br>
              <a:rPr lang="en-US" sz="2400" dirty="0" smtClean="0">
                <a:solidFill>
                  <a:schemeClr val="tx1"/>
                </a:solidFill>
                <a:effectLst/>
              </a:rPr>
            </a:br>
            <a:r>
              <a:rPr lang="en-US" sz="2400" dirty="0" smtClean="0">
                <a:solidFill>
                  <a:schemeClr val="tx1"/>
                </a:solidFill>
                <a:effectLst/>
              </a:rPr>
              <a:t>Moving to an Integrated Service Model</a:t>
            </a:r>
            <a:endParaRPr lang="en-US" sz="2400" dirty="0">
              <a:solidFill>
                <a:schemeClr val="tx1"/>
              </a:solidFill>
              <a:effectLst/>
            </a:endParaRPr>
          </a:p>
        </p:txBody>
      </p:sp>
      <p:pic>
        <p:nvPicPr>
          <p:cNvPr id="5" name="Picture 2" descr="C:\Users\abrumwell\AppData\Local\Microsoft\Windows\Temporary Internet Files\Content.Outlook\1MYC00T0\BPL_Logo_Colour.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5715000"/>
            <a:ext cx="203835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135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sz="6600" i="1" dirty="0" smtClean="0"/>
          </a:p>
          <a:p>
            <a:pPr marL="0" indent="0" algn="ctr">
              <a:buNone/>
            </a:pPr>
            <a:endParaRPr lang="en-US" sz="2000" i="1" dirty="0" smtClean="0"/>
          </a:p>
          <a:p>
            <a:pPr marL="0" indent="0" algn="ctr">
              <a:buNone/>
            </a:pPr>
            <a:endParaRPr lang="en-US" sz="2000" i="1" dirty="0"/>
          </a:p>
          <a:p>
            <a:pPr marL="0" indent="0" algn="ctr">
              <a:buNone/>
            </a:pPr>
            <a:r>
              <a:rPr lang="en-US" sz="4000" dirty="0" smtClean="0"/>
              <a:t>TWO  LITTLE  WORDS…….</a:t>
            </a:r>
          </a:p>
          <a:p>
            <a:pPr marL="0" indent="0">
              <a:buNone/>
            </a:pPr>
            <a:endParaRPr lang="en-US" sz="4800" dirty="0" smtClean="0"/>
          </a:p>
        </p:txBody>
      </p:sp>
      <p:sp>
        <p:nvSpPr>
          <p:cNvPr id="6" name="Slide Number Placeholder 5"/>
          <p:cNvSpPr>
            <a:spLocks noGrp="1"/>
          </p:cNvSpPr>
          <p:nvPr>
            <p:ph type="sldNum" sz="quarter" idx="12"/>
          </p:nvPr>
        </p:nvSpPr>
        <p:spPr/>
        <p:txBody>
          <a:bodyPr>
            <a:normAutofit/>
          </a:bodyPr>
          <a:lstStyle/>
          <a:p>
            <a:fld id="{BE14309A-0E2D-40A2-9B88-62DD3D7E7986}" type="slidenum">
              <a:rPr lang="en-US" smtClean="0"/>
              <a:pPr/>
              <a:t>2</a:t>
            </a:fld>
            <a:endParaRPr lang="en-US" dirty="0"/>
          </a:p>
        </p:txBody>
      </p:sp>
      <p:sp>
        <p:nvSpPr>
          <p:cNvPr id="2" name="Title 1"/>
          <p:cNvSpPr>
            <a:spLocks noGrp="1"/>
          </p:cNvSpPr>
          <p:nvPr>
            <p:ph type="title"/>
          </p:nvPr>
        </p:nvSpPr>
        <p:spPr/>
        <p:txBody>
          <a:bodyPr>
            <a:normAutofit/>
          </a:bodyPr>
          <a:lstStyle/>
          <a:p>
            <a:r>
              <a:rPr lang="en-US" sz="2400" dirty="0" smtClean="0">
                <a:solidFill>
                  <a:schemeClr val="tx1"/>
                </a:solidFill>
                <a:effectLst/>
              </a:rPr>
              <a:t>One Desk To Rule Them All: </a:t>
            </a:r>
            <a:br>
              <a:rPr lang="en-US" sz="2400" dirty="0" smtClean="0">
                <a:solidFill>
                  <a:schemeClr val="tx1"/>
                </a:solidFill>
                <a:effectLst/>
              </a:rPr>
            </a:br>
            <a:r>
              <a:rPr lang="en-US" sz="2400" dirty="0" smtClean="0">
                <a:solidFill>
                  <a:schemeClr val="tx1"/>
                </a:solidFill>
                <a:effectLst/>
              </a:rPr>
              <a:t>Moving to an Integrated Service Model</a:t>
            </a:r>
            <a:endParaRPr lang="en-US" sz="2400" dirty="0">
              <a:solidFill>
                <a:schemeClr val="tx1"/>
              </a:solidFill>
              <a:effectLst/>
            </a:endParaRPr>
          </a:p>
        </p:txBody>
      </p:sp>
    </p:spTree>
    <p:extLst>
      <p:ext uri="{BB962C8B-B14F-4D97-AF65-F5344CB8AC3E}">
        <p14:creationId xmlns:p14="http://schemas.microsoft.com/office/powerpoint/2010/main" val="392685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marL="109728" indent="0" algn="ctr">
              <a:buNone/>
            </a:pPr>
            <a:r>
              <a:rPr lang="en-US" sz="4000" dirty="0" smtClean="0"/>
              <a:t>STAFF </a:t>
            </a:r>
          </a:p>
          <a:p>
            <a:pPr marL="109728" indent="0" algn="ctr">
              <a:buNone/>
            </a:pPr>
            <a:r>
              <a:rPr lang="en-US" sz="4000" dirty="0" smtClean="0"/>
              <a:t>REALIGNMENT</a:t>
            </a:r>
          </a:p>
          <a:p>
            <a:pPr algn="ctr"/>
            <a:endParaRPr lang="en-US" dirty="0"/>
          </a:p>
        </p:txBody>
      </p:sp>
      <p:sp>
        <p:nvSpPr>
          <p:cNvPr id="4" name="Slide Number Placeholder 3"/>
          <p:cNvSpPr>
            <a:spLocks noGrp="1"/>
          </p:cNvSpPr>
          <p:nvPr>
            <p:ph type="sldNum" sz="quarter" idx="12"/>
          </p:nvPr>
        </p:nvSpPr>
        <p:spPr/>
        <p:txBody>
          <a:bodyPr>
            <a:normAutofit/>
          </a:bodyPr>
          <a:lstStyle/>
          <a:p>
            <a:fld id="{BE14309A-0E2D-40A2-9B88-62DD3D7E7986}" type="slidenum">
              <a:rPr lang="en-US" smtClean="0"/>
              <a:pPr/>
              <a:t>3</a:t>
            </a:fld>
            <a:endParaRPr lang="en-US" dirty="0"/>
          </a:p>
        </p:txBody>
      </p:sp>
      <p:sp>
        <p:nvSpPr>
          <p:cNvPr id="2" name="Title 1"/>
          <p:cNvSpPr>
            <a:spLocks noGrp="1"/>
          </p:cNvSpPr>
          <p:nvPr>
            <p:ph type="title"/>
          </p:nvPr>
        </p:nvSpPr>
        <p:spPr/>
        <p:txBody>
          <a:bodyPr/>
          <a:lstStyle/>
          <a:p>
            <a:r>
              <a:rPr lang="en-US" sz="2400" dirty="0">
                <a:solidFill>
                  <a:schemeClr val="tx1"/>
                </a:solidFill>
                <a:effectLst/>
              </a:rPr>
              <a:t>One Desk To Rule Them All: </a:t>
            </a:r>
            <a:br>
              <a:rPr lang="en-US" sz="2400" dirty="0">
                <a:solidFill>
                  <a:schemeClr val="tx1"/>
                </a:solidFill>
                <a:effectLst/>
              </a:rPr>
            </a:br>
            <a:r>
              <a:rPr lang="en-US" sz="2400" dirty="0">
                <a:solidFill>
                  <a:schemeClr val="tx1"/>
                </a:solidFill>
                <a:effectLst/>
              </a:rPr>
              <a:t>Moving to an Integrated Service Model</a:t>
            </a:r>
            <a:endParaRPr lang="en-US" dirty="0">
              <a:solidFill>
                <a:schemeClr val="tx1"/>
              </a:solidFill>
              <a:effectLst/>
            </a:endParaRPr>
          </a:p>
        </p:txBody>
      </p:sp>
    </p:spTree>
    <p:extLst>
      <p:ext uri="{BB962C8B-B14F-4D97-AF65-F5344CB8AC3E}">
        <p14:creationId xmlns:p14="http://schemas.microsoft.com/office/powerpoint/2010/main" val="4632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tx1"/>
                </a:solidFill>
                <a:effectLst/>
              </a:rPr>
              <a:t>One Desk To Rule Them All: </a:t>
            </a:r>
            <a:br>
              <a:rPr lang="en-US" sz="2400" dirty="0" smtClean="0">
                <a:solidFill>
                  <a:schemeClr val="tx1"/>
                </a:solidFill>
                <a:effectLst/>
              </a:rPr>
            </a:br>
            <a:r>
              <a:rPr lang="en-US" sz="2400" dirty="0" smtClean="0">
                <a:solidFill>
                  <a:schemeClr val="tx1"/>
                </a:solidFill>
                <a:effectLst/>
              </a:rPr>
              <a:t>Moving to an Integrated Service Model</a:t>
            </a:r>
            <a:endParaRPr lang="en-US" sz="2400" dirty="0">
              <a:solidFill>
                <a:schemeClr val="tx1"/>
              </a:solidFill>
              <a:effectLst/>
            </a:endParaRPr>
          </a:p>
        </p:txBody>
      </p:sp>
      <p:sp>
        <p:nvSpPr>
          <p:cNvPr id="7" name="TextBox 6"/>
          <p:cNvSpPr txBox="1"/>
          <p:nvPr/>
        </p:nvSpPr>
        <p:spPr>
          <a:xfrm>
            <a:off x="5379719" y="3352798"/>
            <a:ext cx="3276601" cy="954107"/>
          </a:xfrm>
          <a:prstGeom prst="rect">
            <a:avLst/>
          </a:prstGeom>
          <a:gradFill>
            <a:gsLst>
              <a:gs pos="0">
                <a:schemeClr val="accent1">
                  <a:lumMod val="60000"/>
                  <a:lumOff val="40000"/>
                </a:schemeClr>
              </a:gs>
              <a:gs pos="100000">
                <a:schemeClr val="accent1">
                  <a:satMod val="13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800" dirty="0" smtClean="0">
                <a:solidFill>
                  <a:schemeClr val="tx1"/>
                </a:solidFill>
              </a:rPr>
              <a:t>Community-Led Library Model</a:t>
            </a:r>
            <a:endParaRPr lang="en-US" sz="2800" dirty="0">
              <a:solidFill>
                <a:schemeClr val="tx1"/>
              </a:solidFill>
            </a:endParaRPr>
          </a:p>
        </p:txBody>
      </p:sp>
      <p:sp>
        <p:nvSpPr>
          <p:cNvPr id="9" name="TextBox 8"/>
          <p:cNvSpPr txBox="1"/>
          <p:nvPr/>
        </p:nvSpPr>
        <p:spPr>
          <a:xfrm>
            <a:off x="777240" y="2438400"/>
            <a:ext cx="7879080" cy="584775"/>
          </a:xfrm>
          <a:prstGeom prst="rect">
            <a:avLst/>
          </a:prstGeom>
          <a:noFill/>
        </p:spPr>
        <p:txBody>
          <a:bodyPr wrap="square" rtlCol="0">
            <a:spAutoFit/>
          </a:bodyPr>
          <a:lstStyle/>
          <a:p>
            <a:pPr algn="ctr"/>
            <a:r>
              <a:rPr lang="en-US" sz="3200" b="1" dirty="0" smtClean="0"/>
              <a:t>MARCH 2014   </a:t>
            </a:r>
            <a:endParaRPr lang="en-US" sz="3200" b="1" dirty="0"/>
          </a:p>
        </p:txBody>
      </p:sp>
      <p:sp>
        <p:nvSpPr>
          <p:cNvPr id="4" name="Striped Right Arrow 3"/>
          <p:cNvSpPr/>
          <p:nvPr/>
        </p:nvSpPr>
        <p:spPr>
          <a:xfrm>
            <a:off x="3909054" y="3591325"/>
            <a:ext cx="1371600" cy="477054"/>
          </a:xfrm>
          <a:prstGeom prst="stripedRightArrow">
            <a:avLst/>
          </a:prstGeom>
          <a:gradFill>
            <a:gsLst>
              <a:gs pos="0">
                <a:schemeClr val="tx1">
                  <a:lumMod val="75000"/>
                  <a:lumOff val="25000"/>
                </a:schemeClr>
              </a:gs>
              <a:gs pos="13000">
                <a:srgbClr val="5F5F5F"/>
              </a:gs>
              <a:gs pos="21001">
                <a:srgbClr val="5F5F5F"/>
              </a:gs>
              <a:gs pos="63000">
                <a:srgbClr val="FFFFFF"/>
              </a:gs>
              <a:gs pos="67000">
                <a:srgbClr val="B2B2B2"/>
              </a:gs>
              <a:gs pos="69000">
                <a:srgbClr val="292929"/>
              </a:gs>
              <a:gs pos="82001">
                <a:srgbClr val="777777"/>
              </a:gs>
              <a:gs pos="100000">
                <a:srgbClr val="EAEAEA"/>
              </a:gs>
            </a:gsLst>
            <a:lin ang="516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0999" y="3352798"/>
            <a:ext cx="3276601" cy="954107"/>
          </a:xfrm>
          <a:prstGeom prst="rect">
            <a:avLst/>
          </a:prstGeom>
          <a:gradFill>
            <a:gsLst>
              <a:gs pos="0">
                <a:schemeClr val="accent1">
                  <a:lumMod val="60000"/>
                  <a:lumOff val="40000"/>
                </a:schemeClr>
              </a:gs>
              <a:gs pos="100000">
                <a:schemeClr val="accent1">
                  <a:satMod val="13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800" dirty="0" smtClean="0">
                <a:solidFill>
                  <a:schemeClr val="tx1"/>
                </a:solidFill>
              </a:rPr>
              <a:t>Needs-Based Library Model</a:t>
            </a:r>
            <a:endParaRPr lang="en-US" sz="2800" dirty="0">
              <a:solidFill>
                <a:schemeClr val="tx1"/>
              </a:solidFill>
            </a:endParaRPr>
          </a:p>
        </p:txBody>
      </p:sp>
    </p:spTree>
    <p:extLst>
      <p:ext uri="{BB962C8B-B14F-4D97-AF65-F5344CB8AC3E}">
        <p14:creationId xmlns:p14="http://schemas.microsoft.com/office/powerpoint/2010/main" val="2954042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1800" dirty="0" smtClean="0"/>
          </a:p>
          <a:p>
            <a:pPr marL="0" indent="0" algn="ctr">
              <a:buNone/>
            </a:pPr>
            <a:r>
              <a:rPr lang="en-US" sz="2800" u="sng" dirty="0" smtClean="0"/>
              <a:t>MANAGEMENT ACTION LIST</a:t>
            </a:r>
          </a:p>
          <a:p>
            <a:pPr marL="0" indent="0" algn="ctr">
              <a:buNone/>
            </a:pPr>
            <a:endParaRPr lang="en-US" sz="1800" dirty="0" smtClean="0"/>
          </a:p>
          <a:p>
            <a:pPr marL="514350" indent="-514350">
              <a:buAutoNum type="arabicPeriod"/>
            </a:pPr>
            <a:r>
              <a:rPr lang="en-US" sz="2800" dirty="0" smtClean="0"/>
              <a:t>Declare 14 Circulation positions redundant</a:t>
            </a:r>
          </a:p>
          <a:p>
            <a:pPr marL="514350" indent="-514350">
              <a:buAutoNum type="arabicPeriod"/>
            </a:pPr>
            <a:r>
              <a:rPr lang="en-US" sz="2800" dirty="0" smtClean="0"/>
              <a:t>Create job descriptions for four </a:t>
            </a:r>
            <a:r>
              <a:rPr lang="en-US" sz="2800" u="sng" dirty="0" smtClean="0"/>
              <a:t>new</a:t>
            </a:r>
            <a:r>
              <a:rPr lang="en-US" sz="2800" dirty="0" smtClean="0"/>
              <a:t> unionized positions</a:t>
            </a:r>
          </a:p>
          <a:p>
            <a:pPr marL="514350" indent="-514350">
              <a:buAutoNum type="arabicPeriod"/>
            </a:pPr>
            <a:r>
              <a:rPr lang="en-US" sz="2800" dirty="0" smtClean="0"/>
              <a:t>Evaluate and classify new positions</a:t>
            </a:r>
          </a:p>
          <a:p>
            <a:pPr marL="514350" indent="-514350">
              <a:buAutoNum type="arabicPeriod"/>
            </a:pPr>
            <a:r>
              <a:rPr lang="en-US" sz="2800" dirty="0" smtClean="0"/>
              <a:t>Slot redundant staff into new positions</a:t>
            </a:r>
          </a:p>
          <a:p>
            <a:pPr marL="514350" indent="-514350">
              <a:buAutoNum type="arabicPeriod"/>
            </a:pPr>
            <a:r>
              <a:rPr lang="en-US" sz="2800" dirty="0" smtClean="0"/>
              <a:t>Obtain permission of Union</a:t>
            </a:r>
            <a:endParaRPr lang="en-US" sz="2800"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normAutofit/>
          </a:bodyPr>
          <a:lstStyle/>
          <a:p>
            <a:fld id="{BE14309A-0E2D-40A2-9B88-62DD3D7E7986}" type="slidenum">
              <a:rPr lang="en-US" smtClean="0"/>
              <a:pPr/>
              <a:t>5</a:t>
            </a:fld>
            <a:endParaRPr lang="en-US" dirty="0"/>
          </a:p>
        </p:txBody>
      </p:sp>
      <p:sp>
        <p:nvSpPr>
          <p:cNvPr id="2" name="Title 1"/>
          <p:cNvSpPr>
            <a:spLocks noGrp="1"/>
          </p:cNvSpPr>
          <p:nvPr>
            <p:ph type="title"/>
          </p:nvPr>
        </p:nvSpPr>
        <p:spPr>
          <a:xfrm>
            <a:off x="457200" y="304800"/>
            <a:ext cx="8229600" cy="1143000"/>
          </a:xfrm>
        </p:spPr>
        <p:txBody>
          <a:bodyPr>
            <a:normAutofit/>
          </a:bodyPr>
          <a:lstStyle/>
          <a:p>
            <a:r>
              <a:rPr lang="en-US" sz="2400" dirty="0" smtClean="0">
                <a:solidFill>
                  <a:schemeClr val="tx1"/>
                </a:solidFill>
                <a:effectLst/>
              </a:rPr>
              <a:t>One Desk To Rule Them All: </a:t>
            </a:r>
            <a:br>
              <a:rPr lang="en-US" sz="2400" dirty="0" smtClean="0">
                <a:solidFill>
                  <a:schemeClr val="tx1"/>
                </a:solidFill>
                <a:effectLst/>
              </a:rPr>
            </a:br>
            <a:r>
              <a:rPr lang="en-US" sz="2400" dirty="0" smtClean="0">
                <a:solidFill>
                  <a:schemeClr val="tx1"/>
                </a:solidFill>
                <a:effectLst/>
              </a:rPr>
              <a:t>Moving to an Integrated Service Model</a:t>
            </a:r>
            <a:endParaRPr lang="en-US" sz="2400" dirty="0">
              <a:solidFill>
                <a:schemeClr val="tx1"/>
              </a:solidFill>
              <a:effectLst/>
            </a:endParaRPr>
          </a:p>
        </p:txBody>
      </p:sp>
    </p:spTree>
    <p:extLst>
      <p:ext uri="{BB962C8B-B14F-4D97-AF65-F5344CB8AC3E}">
        <p14:creationId xmlns:p14="http://schemas.microsoft.com/office/powerpoint/2010/main" val="365049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192" y="1607820"/>
            <a:ext cx="8229600" cy="4525963"/>
          </a:xfrm>
        </p:spPr>
        <p:txBody>
          <a:bodyPr/>
          <a:lstStyle/>
          <a:p>
            <a:pPr marL="0" indent="0" algn="ctr">
              <a:buNone/>
            </a:pPr>
            <a:endParaRPr lang="en-US" dirty="0" smtClean="0"/>
          </a:p>
          <a:p>
            <a:pPr algn="ctr"/>
            <a:endParaRPr lang="en-US" dirty="0"/>
          </a:p>
        </p:txBody>
      </p:sp>
      <p:sp>
        <p:nvSpPr>
          <p:cNvPr id="4" name="Slide Number Placeholder 3"/>
          <p:cNvSpPr>
            <a:spLocks noGrp="1"/>
          </p:cNvSpPr>
          <p:nvPr>
            <p:ph type="sldNum" sz="quarter" idx="12"/>
          </p:nvPr>
        </p:nvSpPr>
        <p:spPr/>
        <p:txBody>
          <a:bodyPr>
            <a:normAutofit/>
          </a:bodyPr>
          <a:lstStyle/>
          <a:p>
            <a:fld id="{BE14309A-0E2D-40A2-9B88-62DD3D7E7986}" type="slidenum">
              <a:rPr lang="en-US" smtClean="0"/>
              <a:pPr/>
              <a:t>6</a:t>
            </a:fld>
            <a:endParaRPr lang="en-US" dirty="0"/>
          </a:p>
        </p:txBody>
      </p:sp>
      <p:sp>
        <p:nvSpPr>
          <p:cNvPr id="2" name="Title 1"/>
          <p:cNvSpPr>
            <a:spLocks noGrp="1"/>
          </p:cNvSpPr>
          <p:nvPr>
            <p:ph type="title"/>
          </p:nvPr>
        </p:nvSpPr>
        <p:spPr/>
        <p:txBody>
          <a:bodyPr>
            <a:normAutofit/>
          </a:bodyPr>
          <a:lstStyle/>
          <a:p>
            <a:r>
              <a:rPr lang="en-US" sz="2400" dirty="0">
                <a:solidFill>
                  <a:schemeClr val="tx1"/>
                </a:solidFill>
                <a:effectLst/>
              </a:rPr>
              <a:t>One Desk To Rule Them All: </a:t>
            </a:r>
            <a:br>
              <a:rPr lang="en-US" sz="2400" dirty="0">
                <a:solidFill>
                  <a:schemeClr val="tx1"/>
                </a:solidFill>
                <a:effectLst/>
              </a:rPr>
            </a:br>
            <a:r>
              <a:rPr lang="en-US" sz="2400" dirty="0">
                <a:solidFill>
                  <a:schemeClr val="tx1"/>
                </a:solidFill>
                <a:effectLst/>
              </a:rPr>
              <a:t>Moving to an Integrated Service Model</a:t>
            </a:r>
          </a:p>
        </p:txBody>
      </p:sp>
      <p:sp>
        <p:nvSpPr>
          <p:cNvPr id="5" name="TextBox 4"/>
          <p:cNvSpPr txBox="1"/>
          <p:nvPr/>
        </p:nvSpPr>
        <p:spPr>
          <a:xfrm>
            <a:off x="914400" y="2590800"/>
            <a:ext cx="6477000" cy="369332"/>
          </a:xfrm>
          <a:prstGeom prst="rect">
            <a:avLst/>
          </a:prstGeom>
          <a:noFill/>
        </p:spPr>
        <p:txBody>
          <a:bodyPr wrap="square" rtlCol="0">
            <a:spAutoFit/>
          </a:bodyPr>
          <a:lstStyle/>
          <a:p>
            <a:endParaRPr lang="en-US" dirty="0"/>
          </a:p>
        </p:txBody>
      </p:sp>
      <p:sp>
        <p:nvSpPr>
          <p:cNvPr id="6" name="Rounded Rectangle 5"/>
          <p:cNvSpPr/>
          <p:nvPr/>
        </p:nvSpPr>
        <p:spPr>
          <a:xfrm>
            <a:off x="1020128" y="1638300"/>
            <a:ext cx="23622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CIRCULATION</a:t>
            </a:r>
          </a:p>
          <a:p>
            <a:pPr algn="ctr"/>
            <a:r>
              <a:rPr lang="en-US" b="1" dirty="0" smtClean="0">
                <a:solidFill>
                  <a:schemeClr val="tx1"/>
                </a:solidFill>
              </a:rPr>
              <a:t>(14)</a:t>
            </a:r>
            <a:endParaRPr lang="en-US" b="1" dirty="0">
              <a:solidFill>
                <a:schemeClr val="tx1"/>
              </a:solidFill>
            </a:endParaRPr>
          </a:p>
        </p:txBody>
      </p:sp>
      <p:sp>
        <p:nvSpPr>
          <p:cNvPr id="7" name="Rectangle 6"/>
          <p:cNvSpPr/>
          <p:nvPr/>
        </p:nvSpPr>
        <p:spPr>
          <a:xfrm>
            <a:off x="5003043" y="1295400"/>
            <a:ext cx="3723027" cy="6858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INFORMATIONSERVICES</a:t>
            </a:r>
          </a:p>
        </p:txBody>
      </p:sp>
      <p:cxnSp>
        <p:nvCxnSpPr>
          <p:cNvPr id="12" name="Straight Arrow Connector 11"/>
          <p:cNvCxnSpPr/>
          <p:nvPr/>
        </p:nvCxnSpPr>
        <p:spPr>
          <a:xfrm>
            <a:off x="2793243" y="2643281"/>
            <a:ext cx="3615177" cy="1757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77404" y="2590799"/>
            <a:ext cx="970596" cy="17382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444724" y="2590799"/>
            <a:ext cx="688660" cy="16324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690520" y="4557142"/>
            <a:ext cx="2718168" cy="1219009"/>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Public Service Facilitators</a:t>
            </a:r>
          </a:p>
          <a:p>
            <a:pPr algn="ctr"/>
            <a:r>
              <a:rPr lang="en-US" dirty="0" smtClean="0">
                <a:solidFill>
                  <a:schemeClr val="tx1"/>
                </a:solidFill>
              </a:rPr>
              <a:t>(4)</a:t>
            </a:r>
          </a:p>
          <a:p>
            <a:pPr algn="ctr"/>
            <a:r>
              <a:rPr lang="en-US" dirty="0" smtClean="0">
                <a:solidFill>
                  <a:schemeClr val="tx1"/>
                </a:solidFill>
              </a:rPr>
              <a:t>+ former IS</a:t>
            </a:r>
            <a:endParaRPr lang="en-US" dirty="0">
              <a:solidFill>
                <a:schemeClr val="tx1"/>
              </a:solidFill>
            </a:endParaRPr>
          </a:p>
        </p:txBody>
      </p:sp>
      <p:sp>
        <p:nvSpPr>
          <p:cNvPr id="25" name="Oval 24"/>
          <p:cNvSpPr/>
          <p:nvPr/>
        </p:nvSpPr>
        <p:spPr>
          <a:xfrm>
            <a:off x="4572000" y="5300614"/>
            <a:ext cx="1752600" cy="1240751"/>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Service </a:t>
            </a:r>
          </a:p>
          <a:p>
            <a:pPr algn="ctr"/>
            <a:r>
              <a:rPr lang="en-US" dirty="0" smtClean="0">
                <a:solidFill>
                  <a:schemeClr val="tx1"/>
                </a:solidFill>
              </a:rPr>
              <a:t>Delivery </a:t>
            </a:r>
          </a:p>
          <a:p>
            <a:pPr algn="ctr"/>
            <a:r>
              <a:rPr lang="en-US" dirty="0" smtClean="0">
                <a:solidFill>
                  <a:schemeClr val="tx1"/>
                </a:solidFill>
              </a:rPr>
              <a:t>Assistant</a:t>
            </a:r>
          </a:p>
          <a:p>
            <a:pPr algn="ctr"/>
            <a:r>
              <a:rPr lang="en-US" dirty="0" smtClean="0">
                <a:solidFill>
                  <a:schemeClr val="tx1"/>
                </a:solidFill>
              </a:rPr>
              <a:t>(1)</a:t>
            </a:r>
            <a:endParaRPr lang="en-US" dirty="0">
              <a:solidFill>
                <a:schemeClr val="tx1"/>
              </a:solidFill>
            </a:endParaRPr>
          </a:p>
        </p:txBody>
      </p:sp>
      <p:cxnSp>
        <p:nvCxnSpPr>
          <p:cNvPr id="27" name="Straight Arrow Connector 26"/>
          <p:cNvCxnSpPr/>
          <p:nvPr/>
        </p:nvCxnSpPr>
        <p:spPr>
          <a:xfrm>
            <a:off x="2793243" y="2643281"/>
            <a:ext cx="2464557" cy="2593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377192" y="4400371"/>
            <a:ext cx="1693544" cy="1215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Material</a:t>
            </a:r>
          </a:p>
          <a:p>
            <a:pPr algn="ctr"/>
            <a:r>
              <a:rPr lang="en-US" dirty="0" smtClean="0">
                <a:solidFill>
                  <a:schemeClr val="tx1"/>
                </a:solidFill>
              </a:rPr>
              <a:t>Handling Clerks</a:t>
            </a:r>
          </a:p>
          <a:p>
            <a:pPr algn="ctr"/>
            <a:r>
              <a:rPr lang="en-US" dirty="0" smtClean="0">
                <a:solidFill>
                  <a:schemeClr val="tx1"/>
                </a:solidFill>
              </a:rPr>
              <a:t>(6)</a:t>
            </a:r>
            <a:endParaRPr lang="en-US" dirty="0">
              <a:solidFill>
                <a:schemeClr val="tx1"/>
              </a:solidFill>
            </a:endParaRPr>
          </a:p>
        </p:txBody>
      </p:sp>
      <p:sp>
        <p:nvSpPr>
          <p:cNvPr id="51" name="Oval 50"/>
          <p:cNvSpPr/>
          <p:nvPr/>
        </p:nvSpPr>
        <p:spPr>
          <a:xfrm>
            <a:off x="2201228" y="4400371"/>
            <a:ext cx="1693544" cy="1215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Material</a:t>
            </a:r>
          </a:p>
          <a:p>
            <a:pPr algn="ctr"/>
            <a:r>
              <a:rPr lang="en-US" dirty="0" smtClean="0">
                <a:solidFill>
                  <a:schemeClr val="tx1"/>
                </a:solidFill>
              </a:rPr>
              <a:t>Handling</a:t>
            </a:r>
          </a:p>
          <a:p>
            <a:pPr algn="ctr"/>
            <a:r>
              <a:rPr lang="en-US" dirty="0" smtClean="0">
                <a:solidFill>
                  <a:schemeClr val="tx1"/>
                </a:solidFill>
              </a:rPr>
              <a:t>Leads</a:t>
            </a:r>
          </a:p>
          <a:p>
            <a:pPr algn="ctr"/>
            <a:r>
              <a:rPr lang="en-US" dirty="0" smtClean="0">
                <a:solidFill>
                  <a:schemeClr val="tx1"/>
                </a:solidFill>
              </a:rPr>
              <a:t>(3)</a:t>
            </a:r>
            <a:endParaRPr lang="en-US" dirty="0">
              <a:solidFill>
                <a:schemeClr val="tx1"/>
              </a:solidFill>
            </a:endParaRPr>
          </a:p>
        </p:txBody>
      </p:sp>
      <p:sp>
        <p:nvSpPr>
          <p:cNvPr id="53" name="Down Arrow 52"/>
          <p:cNvSpPr/>
          <p:nvPr/>
        </p:nvSpPr>
        <p:spPr>
          <a:xfrm>
            <a:off x="6860208" y="3630401"/>
            <a:ext cx="378792" cy="769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576772" y="2706004"/>
            <a:ext cx="2819400" cy="6858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PUBLIC</a:t>
            </a:r>
          </a:p>
          <a:p>
            <a:pPr algn="ctr"/>
            <a:r>
              <a:rPr lang="en-US" b="1" dirty="0" smtClean="0">
                <a:solidFill>
                  <a:schemeClr val="tx1"/>
                </a:solidFill>
              </a:rPr>
              <a:t>SERVICE</a:t>
            </a:r>
          </a:p>
        </p:txBody>
      </p:sp>
      <p:sp>
        <p:nvSpPr>
          <p:cNvPr id="29" name="Down Arrow 28"/>
          <p:cNvSpPr/>
          <p:nvPr/>
        </p:nvSpPr>
        <p:spPr>
          <a:xfrm flipH="1">
            <a:off x="6840632" y="2095499"/>
            <a:ext cx="121919" cy="495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4946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4386072"/>
          </a:xfrm>
        </p:spPr>
        <p:txBody>
          <a:bodyPr>
            <a:normAutofit/>
          </a:bodyPr>
          <a:lstStyle/>
          <a:p>
            <a:endParaRPr lang="en-US" dirty="0" smtClean="0"/>
          </a:p>
          <a:p>
            <a:pPr marL="109728" indent="0" algn="ctr">
              <a:buNone/>
            </a:pPr>
            <a:r>
              <a:rPr lang="en-US" sz="4000" dirty="0" smtClean="0"/>
              <a:t>One of our challenges was the “grandfather” factor  </a:t>
            </a:r>
          </a:p>
          <a:p>
            <a:pPr marL="0" indent="0">
              <a:buNone/>
            </a:pPr>
            <a:endParaRPr lang="en-US" dirty="0"/>
          </a:p>
        </p:txBody>
      </p:sp>
      <p:sp>
        <p:nvSpPr>
          <p:cNvPr id="4" name="Slide Number Placeholder 3"/>
          <p:cNvSpPr>
            <a:spLocks noGrp="1"/>
          </p:cNvSpPr>
          <p:nvPr>
            <p:ph type="sldNum" sz="quarter" idx="12"/>
          </p:nvPr>
        </p:nvSpPr>
        <p:spPr/>
        <p:txBody>
          <a:bodyPr>
            <a:normAutofit/>
          </a:bodyPr>
          <a:lstStyle/>
          <a:p>
            <a:fld id="{BE14309A-0E2D-40A2-9B88-62DD3D7E7986}" type="slidenum">
              <a:rPr lang="en-US" smtClean="0"/>
              <a:pPr/>
              <a:t>7</a:t>
            </a:fld>
            <a:endParaRPr lang="en-US" dirty="0"/>
          </a:p>
        </p:txBody>
      </p:sp>
      <p:sp>
        <p:nvSpPr>
          <p:cNvPr id="2" name="Title 1"/>
          <p:cNvSpPr>
            <a:spLocks noGrp="1"/>
          </p:cNvSpPr>
          <p:nvPr>
            <p:ph type="title"/>
          </p:nvPr>
        </p:nvSpPr>
        <p:spPr>
          <a:xfrm>
            <a:off x="533400" y="304800"/>
            <a:ext cx="8229600" cy="1143000"/>
          </a:xfrm>
        </p:spPr>
        <p:txBody>
          <a:bodyPr>
            <a:normAutofit/>
          </a:bodyPr>
          <a:lstStyle/>
          <a:p>
            <a:r>
              <a:rPr lang="en-US" sz="2400" dirty="0" smtClean="0">
                <a:solidFill>
                  <a:schemeClr val="tx1"/>
                </a:solidFill>
                <a:effectLst/>
              </a:rPr>
              <a:t>One Desk To Rule Them All: </a:t>
            </a:r>
            <a:br>
              <a:rPr lang="en-US" sz="2400" dirty="0" smtClean="0">
                <a:solidFill>
                  <a:schemeClr val="tx1"/>
                </a:solidFill>
                <a:effectLst/>
              </a:rPr>
            </a:br>
            <a:r>
              <a:rPr lang="en-US" sz="2400" dirty="0" smtClean="0">
                <a:solidFill>
                  <a:schemeClr val="tx1"/>
                </a:solidFill>
                <a:effectLst/>
              </a:rPr>
              <a:t>Moving to an Integrated Service Model</a:t>
            </a:r>
            <a:endParaRPr lang="en-US" sz="2400" dirty="0">
              <a:solidFill>
                <a:schemeClr val="tx1"/>
              </a:solidFill>
              <a:effectLst/>
            </a:endParaRPr>
          </a:p>
        </p:txBody>
      </p:sp>
      <p:pic>
        <p:nvPicPr>
          <p:cNvPr id="1027" name="Picture 3" descr="C:\Users\abrumwell\AppData\Local\Microsoft\Windows\Temporary Internet Files\Content.IE5\CA2LXP5Q\old-man-2[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3429000"/>
            <a:ext cx="1981201" cy="1981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3930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300" dirty="0" smtClean="0"/>
              <a:t>Management was mindful </a:t>
            </a:r>
            <a:r>
              <a:rPr lang="en-US" sz="5400" dirty="0" smtClean="0"/>
              <a:t>…</a:t>
            </a:r>
          </a:p>
          <a:p>
            <a:r>
              <a:rPr lang="en-US" sz="4400" dirty="0" smtClean="0"/>
              <a:t>To consider the impact on staff and staff morale</a:t>
            </a:r>
          </a:p>
          <a:p>
            <a:r>
              <a:rPr lang="en-US" sz="4400" dirty="0" smtClean="0"/>
              <a:t>To obtain essential buy-in from the Union</a:t>
            </a:r>
            <a:endParaRPr lang="en-US" sz="2800" dirty="0" smtClean="0"/>
          </a:p>
          <a:p>
            <a:pPr marL="0" indent="0">
              <a:buNone/>
            </a:pPr>
            <a:r>
              <a:rPr lang="en-US" dirty="0"/>
              <a:t>	</a:t>
            </a:r>
          </a:p>
        </p:txBody>
      </p:sp>
      <p:sp>
        <p:nvSpPr>
          <p:cNvPr id="4" name="Slide Number Placeholder 3"/>
          <p:cNvSpPr>
            <a:spLocks noGrp="1"/>
          </p:cNvSpPr>
          <p:nvPr>
            <p:ph type="sldNum" sz="quarter" idx="12"/>
          </p:nvPr>
        </p:nvSpPr>
        <p:spPr/>
        <p:txBody>
          <a:bodyPr>
            <a:normAutofit/>
          </a:bodyPr>
          <a:lstStyle/>
          <a:p>
            <a:fld id="{BE14309A-0E2D-40A2-9B88-62DD3D7E7986}" type="slidenum">
              <a:rPr lang="en-US" smtClean="0"/>
              <a:pPr/>
              <a:t>8</a:t>
            </a:fld>
            <a:endParaRPr lang="en-US" dirty="0"/>
          </a:p>
        </p:txBody>
      </p:sp>
      <p:sp>
        <p:nvSpPr>
          <p:cNvPr id="2" name="Title 1"/>
          <p:cNvSpPr>
            <a:spLocks noGrp="1"/>
          </p:cNvSpPr>
          <p:nvPr>
            <p:ph type="title"/>
          </p:nvPr>
        </p:nvSpPr>
        <p:spPr/>
        <p:txBody>
          <a:bodyPr>
            <a:normAutofit/>
          </a:bodyPr>
          <a:lstStyle/>
          <a:p>
            <a:r>
              <a:rPr lang="en-US" sz="2400" dirty="0" smtClean="0">
                <a:solidFill>
                  <a:schemeClr val="tx1"/>
                </a:solidFill>
                <a:effectLst/>
              </a:rPr>
              <a:t>One Desk To Rule Them All: </a:t>
            </a:r>
            <a:br>
              <a:rPr lang="en-US" sz="2400" dirty="0" smtClean="0">
                <a:solidFill>
                  <a:schemeClr val="tx1"/>
                </a:solidFill>
                <a:effectLst/>
              </a:rPr>
            </a:br>
            <a:r>
              <a:rPr lang="en-US" sz="2400" dirty="0" smtClean="0">
                <a:solidFill>
                  <a:schemeClr val="tx1"/>
                </a:solidFill>
                <a:effectLst/>
              </a:rPr>
              <a:t>Moving to an Integrated Service Model</a:t>
            </a:r>
            <a:endParaRPr lang="en-US" sz="2400" dirty="0">
              <a:solidFill>
                <a:schemeClr val="tx1"/>
              </a:solidFill>
              <a:effectLst/>
            </a:endParaRPr>
          </a:p>
        </p:txBody>
      </p:sp>
    </p:spTree>
    <p:extLst>
      <p:ext uri="{BB962C8B-B14F-4D97-AF65-F5344CB8AC3E}">
        <p14:creationId xmlns:p14="http://schemas.microsoft.com/office/powerpoint/2010/main" val="244560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endParaRPr lang="en-US" sz="3600" dirty="0" smtClean="0"/>
          </a:p>
          <a:p>
            <a:pPr marL="0" indent="0" algn="ctr">
              <a:buNone/>
            </a:pPr>
            <a:r>
              <a:rPr lang="en-US" sz="4000" dirty="0" smtClean="0"/>
              <a:t>Why did Management need buy-in from the Union?</a:t>
            </a:r>
          </a:p>
          <a:p>
            <a:pPr marL="0" indent="0" algn="ctr">
              <a:buNone/>
            </a:pPr>
            <a:endParaRPr lang="en-US" sz="3600" dirty="0" smtClean="0"/>
          </a:p>
          <a:p>
            <a:pPr marL="0" indent="0" algn="ctr">
              <a:buNone/>
            </a:pPr>
            <a:r>
              <a:rPr lang="en-US" sz="4000" dirty="0" smtClean="0"/>
              <a:t>Because they wanted to violate the Collective Agreement</a:t>
            </a:r>
            <a:endParaRPr lang="en-US" sz="4000" dirty="0"/>
          </a:p>
        </p:txBody>
      </p:sp>
      <p:sp>
        <p:nvSpPr>
          <p:cNvPr id="4" name="Slide Number Placeholder 3"/>
          <p:cNvSpPr>
            <a:spLocks noGrp="1"/>
          </p:cNvSpPr>
          <p:nvPr>
            <p:ph type="sldNum" sz="quarter" idx="12"/>
          </p:nvPr>
        </p:nvSpPr>
        <p:spPr/>
        <p:txBody>
          <a:bodyPr>
            <a:normAutofit/>
          </a:bodyPr>
          <a:lstStyle/>
          <a:p>
            <a:fld id="{BE14309A-0E2D-40A2-9B88-62DD3D7E7986}" type="slidenum">
              <a:rPr lang="en-US" smtClean="0"/>
              <a:pPr/>
              <a:t>9</a:t>
            </a:fld>
            <a:endParaRPr lang="en-US" dirty="0"/>
          </a:p>
        </p:txBody>
      </p:sp>
      <p:sp>
        <p:nvSpPr>
          <p:cNvPr id="2" name="Title 1"/>
          <p:cNvSpPr>
            <a:spLocks noGrp="1"/>
          </p:cNvSpPr>
          <p:nvPr>
            <p:ph type="title"/>
          </p:nvPr>
        </p:nvSpPr>
        <p:spPr/>
        <p:txBody>
          <a:bodyPr>
            <a:normAutofit/>
          </a:bodyPr>
          <a:lstStyle/>
          <a:p>
            <a:r>
              <a:rPr lang="en-US" sz="2400" dirty="0" smtClean="0">
                <a:solidFill>
                  <a:schemeClr val="tx1"/>
                </a:solidFill>
                <a:effectLst/>
              </a:rPr>
              <a:t>One Desk To Rule Them All: </a:t>
            </a:r>
            <a:br>
              <a:rPr lang="en-US" sz="2400" dirty="0" smtClean="0">
                <a:solidFill>
                  <a:schemeClr val="tx1"/>
                </a:solidFill>
                <a:effectLst/>
              </a:rPr>
            </a:br>
            <a:r>
              <a:rPr lang="en-US" sz="2400" dirty="0" smtClean="0">
                <a:solidFill>
                  <a:schemeClr val="tx1"/>
                </a:solidFill>
                <a:effectLst/>
              </a:rPr>
              <a:t>Moving to an Integrated Service Model</a:t>
            </a:r>
            <a:endParaRPr lang="en-US" sz="2400" dirty="0">
              <a:solidFill>
                <a:schemeClr val="tx1"/>
              </a:solidFill>
              <a:effectLst/>
            </a:endParaRPr>
          </a:p>
        </p:txBody>
      </p:sp>
    </p:spTree>
    <p:extLst>
      <p:ext uri="{BB962C8B-B14F-4D97-AF65-F5344CB8AC3E}">
        <p14:creationId xmlns:p14="http://schemas.microsoft.com/office/powerpoint/2010/main" val="292199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D48F21C0D0C24995875C7D810743CA" ma:contentTypeVersion="1" ma:contentTypeDescription="Create a new document." ma:contentTypeScope="" ma:versionID="f8054fe7594f8d63c97e741aa033680b">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11E096B-4B87-4D3D-AA42-A68A06A662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EB27D4-1C50-405A-B060-9FD1FD6BF246}">
  <ds:schemaRefs>
    <ds:schemaRef ds:uri="http://schemas.microsoft.com/sharepoint/v3/contenttype/forms"/>
  </ds:schemaRefs>
</ds:datastoreItem>
</file>

<file path=customXml/itemProps3.xml><?xml version="1.0" encoding="utf-8"?>
<ds:datastoreItem xmlns:ds="http://schemas.openxmlformats.org/officeDocument/2006/customXml" ds:itemID="{6FB45982-5583-4262-9D2C-C0CE62002319}">
  <ds:schemaRefs>
    <ds:schemaRef ds:uri="http://purl.org/dc/elements/1.1/"/>
    <ds:schemaRef ds:uri="http://purl.org/dc/terms/"/>
    <ds:schemaRef ds:uri="http://schemas.microsoft.com/sharepoint/v3"/>
    <ds:schemaRef ds:uri="http://purl.org/dc/dcmityp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Concourse</Template>
  <TotalTime>1488</TotalTime>
  <Words>2202</Words>
  <Application>Microsoft Office PowerPoint</Application>
  <PresentationFormat>On-screen Show (4:3)</PresentationFormat>
  <Paragraphs>211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 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lpstr>One Desk To Rule Them All: Moving to an Integrated Service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Desk To Rule Them All: Moving to an Integrated Service Model</dc:title>
  <dc:creator>library</dc:creator>
  <cp:lastModifiedBy>library</cp:lastModifiedBy>
  <cp:revision>168</cp:revision>
  <cp:lastPrinted>2017-02-01T00:49:04Z</cp:lastPrinted>
  <dcterms:created xsi:type="dcterms:W3CDTF">2017-01-10T14:35:38Z</dcterms:created>
  <dcterms:modified xsi:type="dcterms:W3CDTF">2017-02-01T15:40:24Z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0x01010085D48F21C0D0C24995875C7D810743CA</vt:lpwstr>
  </property>
</Properties>
</file>